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bin" panose="020B0604020202020204" charset="0"/>
      <p:regular r:id="rId13"/>
    </p:embeddedFont>
    <p:embeddedFont>
      <p:font typeface="Unbounde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0" d="100"/>
          <a:sy n="60" d="100"/>
        </p:scale>
        <p:origin x="1469" y="5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2619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273737"/>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Phishing Awareness Training</a:t>
            </a:r>
            <a:endParaRPr lang="en-US" sz="4400" dirty="0"/>
          </a:p>
        </p:txBody>
      </p:sp>
      <p:sp>
        <p:nvSpPr>
          <p:cNvPr id="4" name="Text 1"/>
          <p:cNvSpPr/>
          <p:nvPr/>
        </p:nvSpPr>
        <p:spPr>
          <a:xfrm>
            <a:off x="6324124" y="4040743"/>
            <a:ext cx="7468553" cy="1915120"/>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Phishing consistently ranks as a leading cyber threat, skillfully preying on human behavior through sophisticated deception. With 83% of UK cyber attacks in 2022 involving phishing, it's more critical than ever to be vigilant. This module will equip you with the essential knowledge to recognise, avoid, and effectively report phishing attempts.</a:t>
            </a:r>
            <a:endParaRPr lang="en-US" sz="1850" dirty="0"/>
          </a:p>
        </p:txBody>
      </p:sp>
      <p:pic>
        <p:nvPicPr>
          <p:cNvPr id="6" name="Picture 5">
            <a:extLst>
              <a:ext uri="{FF2B5EF4-FFF2-40B4-BE49-F238E27FC236}">
                <a16:creationId xmlns:a16="http://schemas.microsoft.com/office/drawing/2014/main" id="{49312B64-D26C-F020-6177-EC1A90A96E62}"/>
              </a:ext>
            </a:extLst>
          </p:cNvPr>
          <p:cNvPicPr>
            <a:picLocks noChangeAspect="1"/>
          </p:cNvPicPr>
          <p:nvPr/>
        </p:nvPicPr>
        <p:blipFill>
          <a:blip r:embed="rId4"/>
          <a:stretch>
            <a:fillRect/>
          </a:stretch>
        </p:blipFill>
        <p:spPr>
          <a:xfrm>
            <a:off x="12839450" y="7738312"/>
            <a:ext cx="1790950" cy="4912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34497" y="619244"/>
            <a:ext cx="7457242" cy="617339"/>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Unbounded" pitchFamily="34" charset="0"/>
                <a:ea typeface="Unbounded" pitchFamily="34" charset="-122"/>
                <a:cs typeface="Unbounded" pitchFamily="34" charset="-120"/>
              </a:rPr>
              <a:t>Summary &amp; Call to Action</a:t>
            </a:r>
            <a:endParaRPr lang="en-US" sz="3850" dirty="0"/>
          </a:p>
        </p:txBody>
      </p:sp>
      <p:sp>
        <p:nvSpPr>
          <p:cNvPr id="3" name="Text 1"/>
          <p:cNvSpPr/>
          <p:nvPr/>
        </p:nvSpPr>
        <p:spPr>
          <a:xfrm>
            <a:off x="734497" y="1656278"/>
            <a:ext cx="13161407" cy="335756"/>
          </a:xfrm>
          <a:prstGeom prst="rect">
            <a:avLst/>
          </a:prstGeom>
          <a:noFill/>
          <a:ln/>
        </p:spPr>
        <p:txBody>
          <a:bodyPr wrap="none" lIns="0" tIns="0" rIns="0" bIns="0" rtlCol="0" anchor="t"/>
          <a:lstStyle/>
          <a:p>
            <a:pPr marL="0" indent="0" algn="l">
              <a:lnSpc>
                <a:spcPts val="2600"/>
              </a:lnSpc>
              <a:buNone/>
            </a:pPr>
            <a:r>
              <a:rPr lang="en-US" sz="1650" dirty="0">
                <a:solidFill>
                  <a:srgbClr val="CAD6DE"/>
                </a:solidFill>
                <a:latin typeface="Cabin" pitchFamily="34" charset="0"/>
                <a:ea typeface="Cabin" pitchFamily="34" charset="-122"/>
                <a:cs typeface="Cabin" pitchFamily="34" charset="-120"/>
              </a:rPr>
              <a:t>Phishing is a constantly evolving threat, but with vigilance and the right practices, you can protect yourself and our organisation.</a:t>
            </a:r>
            <a:endParaRPr lang="en-US" sz="1650" dirty="0"/>
          </a:p>
        </p:txBody>
      </p:sp>
      <p:pic>
        <p:nvPicPr>
          <p:cNvPr id="4" name="Image 0" descr="preencoded.png"/>
          <p:cNvPicPr>
            <a:picLocks noChangeAspect="1"/>
          </p:cNvPicPr>
          <p:nvPr/>
        </p:nvPicPr>
        <p:blipFill>
          <a:blip r:embed="rId3"/>
          <a:stretch>
            <a:fillRect/>
          </a:stretch>
        </p:blipFill>
        <p:spPr>
          <a:xfrm>
            <a:off x="2938939" y="2228136"/>
            <a:ext cx="2171581" cy="1189792"/>
          </a:xfrm>
          <a:prstGeom prst="rect">
            <a:avLst/>
          </a:prstGeom>
        </p:spPr>
      </p:pic>
      <p:sp>
        <p:nvSpPr>
          <p:cNvPr id="5" name="Text 2"/>
          <p:cNvSpPr/>
          <p:nvPr/>
        </p:nvSpPr>
        <p:spPr>
          <a:xfrm>
            <a:off x="3877151" y="2785467"/>
            <a:ext cx="295037" cy="368856"/>
          </a:xfrm>
          <a:prstGeom prst="rect">
            <a:avLst/>
          </a:prstGeom>
          <a:noFill/>
          <a:ln/>
        </p:spPr>
        <p:txBody>
          <a:bodyPr wrap="none" lIns="0" tIns="0" rIns="0" bIns="0" rtlCol="0" anchor="t"/>
          <a:lstStyle/>
          <a:p>
            <a:pPr marL="0" indent="0" algn="ctr">
              <a:lnSpc>
                <a:spcPts val="3700"/>
              </a:lnSpc>
              <a:buNone/>
            </a:pPr>
            <a:r>
              <a:rPr lang="en-US" sz="2300" dirty="0">
                <a:solidFill>
                  <a:srgbClr val="CAD6DE"/>
                </a:solidFill>
                <a:latin typeface="Unbounded" pitchFamily="34" charset="0"/>
                <a:ea typeface="Unbounded" pitchFamily="34" charset="-122"/>
                <a:cs typeface="Unbounded" pitchFamily="34" charset="-120"/>
              </a:rPr>
              <a:t>1</a:t>
            </a:r>
            <a:endParaRPr lang="en-US" sz="2300" dirty="0"/>
          </a:p>
        </p:txBody>
      </p:sp>
      <p:sp>
        <p:nvSpPr>
          <p:cNvPr id="6" name="Text 3"/>
          <p:cNvSpPr/>
          <p:nvPr/>
        </p:nvSpPr>
        <p:spPr>
          <a:xfrm>
            <a:off x="5320308" y="2437924"/>
            <a:ext cx="2468999" cy="308610"/>
          </a:xfrm>
          <a:prstGeom prst="rect">
            <a:avLst/>
          </a:prstGeom>
          <a:noFill/>
          <a:ln/>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Report</a:t>
            </a:r>
            <a:endParaRPr lang="en-US" sz="1900" dirty="0"/>
          </a:p>
        </p:txBody>
      </p:sp>
      <p:sp>
        <p:nvSpPr>
          <p:cNvPr id="7" name="Text 4"/>
          <p:cNvSpPr/>
          <p:nvPr/>
        </p:nvSpPr>
        <p:spPr>
          <a:xfrm>
            <a:off x="5320308" y="2872383"/>
            <a:ext cx="2647117" cy="335756"/>
          </a:xfrm>
          <a:prstGeom prst="rect">
            <a:avLst/>
          </a:prstGeom>
          <a:noFill/>
          <a:ln/>
        </p:spPr>
        <p:txBody>
          <a:bodyPr wrap="none" lIns="0" tIns="0" rIns="0" bIns="0" rtlCol="0" anchor="t"/>
          <a:lstStyle/>
          <a:p>
            <a:pPr marL="0" indent="0" algn="l">
              <a:lnSpc>
                <a:spcPts val="2600"/>
              </a:lnSpc>
              <a:buNone/>
            </a:pPr>
            <a:r>
              <a:rPr lang="en-US" sz="1650" dirty="0">
                <a:solidFill>
                  <a:srgbClr val="CAD6DE"/>
                </a:solidFill>
                <a:latin typeface="Cabin" pitchFamily="34" charset="0"/>
                <a:ea typeface="Cabin" pitchFamily="34" charset="-122"/>
                <a:cs typeface="Cabin" pitchFamily="34" charset="-120"/>
              </a:rPr>
              <a:t>Your vigilance helps everyone.</a:t>
            </a:r>
            <a:endParaRPr lang="en-US" sz="1650" dirty="0"/>
          </a:p>
        </p:txBody>
      </p:sp>
      <p:sp>
        <p:nvSpPr>
          <p:cNvPr id="8" name="Shape 5"/>
          <p:cNvSpPr/>
          <p:nvPr/>
        </p:nvSpPr>
        <p:spPr>
          <a:xfrm>
            <a:off x="5162907" y="3434596"/>
            <a:ext cx="8680609" cy="11430"/>
          </a:xfrm>
          <a:prstGeom prst="roundRect">
            <a:avLst>
              <a:gd name="adj" fmla="val 275423"/>
            </a:avLst>
          </a:prstGeom>
          <a:solidFill>
            <a:srgbClr val="49606E"/>
          </a:solidFill>
          <a:ln/>
        </p:spPr>
      </p:sp>
      <p:pic>
        <p:nvPicPr>
          <p:cNvPr id="9" name="Image 1" descr="preencoded.png"/>
          <p:cNvPicPr>
            <a:picLocks noChangeAspect="1"/>
          </p:cNvPicPr>
          <p:nvPr/>
        </p:nvPicPr>
        <p:blipFill>
          <a:blip r:embed="rId4"/>
          <a:stretch>
            <a:fillRect/>
          </a:stretch>
        </p:blipFill>
        <p:spPr>
          <a:xfrm>
            <a:off x="1853208" y="3470315"/>
            <a:ext cx="4343162" cy="1189792"/>
          </a:xfrm>
          <a:prstGeom prst="rect">
            <a:avLst/>
          </a:prstGeom>
        </p:spPr>
      </p:pic>
      <p:sp>
        <p:nvSpPr>
          <p:cNvPr id="10" name="Text 6"/>
          <p:cNvSpPr/>
          <p:nvPr/>
        </p:nvSpPr>
        <p:spPr>
          <a:xfrm>
            <a:off x="3877270" y="3880723"/>
            <a:ext cx="295037" cy="368856"/>
          </a:xfrm>
          <a:prstGeom prst="rect">
            <a:avLst/>
          </a:prstGeom>
          <a:noFill/>
          <a:ln/>
        </p:spPr>
        <p:txBody>
          <a:bodyPr wrap="none" lIns="0" tIns="0" rIns="0" bIns="0" rtlCol="0" anchor="t"/>
          <a:lstStyle/>
          <a:p>
            <a:pPr marL="0" indent="0" algn="ctr">
              <a:lnSpc>
                <a:spcPts val="3700"/>
              </a:lnSpc>
              <a:buNone/>
            </a:pPr>
            <a:r>
              <a:rPr lang="en-US" sz="2300" dirty="0">
                <a:solidFill>
                  <a:srgbClr val="CAD6DE"/>
                </a:solidFill>
                <a:latin typeface="Unbounded" pitchFamily="34" charset="0"/>
                <a:ea typeface="Unbounded" pitchFamily="34" charset="-122"/>
                <a:cs typeface="Unbounded" pitchFamily="34" charset="-120"/>
              </a:rPr>
              <a:t>2</a:t>
            </a:r>
            <a:endParaRPr lang="en-US" sz="2300" dirty="0"/>
          </a:p>
        </p:txBody>
      </p:sp>
      <p:sp>
        <p:nvSpPr>
          <p:cNvPr id="11" name="Text 7"/>
          <p:cNvSpPr/>
          <p:nvPr/>
        </p:nvSpPr>
        <p:spPr>
          <a:xfrm>
            <a:off x="6406158" y="3680103"/>
            <a:ext cx="2468999" cy="308610"/>
          </a:xfrm>
          <a:prstGeom prst="rect">
            <a:avLst/>
          </a:prstGeom>
          <a:noFill/>
          <a:ln/>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Stay Updated</a:t>
            </a:r>
            <a:endParaRPr lang="en-US" sz="1900" dirty="0"/>
          </a:p>
        </p:txBody>
      </p:sp>
      <p:sp>
        <p:nvSpPr>
          <p:cNvPr id="12" name="Text 8"/>
          <p:cNvSpPr/>
          <p:nvPr/>
        </p:nvSpPr>
        <p:spPr>
          <a:xfrm>
            <a:off x="6406158" y="4114562"/>
            <a:ext cx="2844403" cy="335756"/>
          </a:xfrm>
          <a:prstGeom prst="rect">
            <a:avLst/>
          </a:prstGeom>
          <a:noFill/>
          <a:ln/>
        </p:spPr>
        <p:txBody>
          <a:bodyPr wrap="none" lIns="0" tIns="0" rIns="0" bIns="0" rtlCol="0" anchor="t"/>
          <a:lstStyle/>
          <a:p>
            <a:pPr marL="0" indent="0" algn="l">
              <a:lnSpc>
                <a:spcPts val="2600"/>
              </a:lnSpc>
              <a:buNone/>
            </a:pPr>
            <a:r>
              <a:rPr lang="en-US" sz="1650" dirty="0">
                <a:solidFill>
                  <a:srgbClr val="CAD6DE"/>
                </a:solidFill>
                <a:latin typeface="Cabin" pitchFamily="34" charset="0"/>
                <a:ea typeface="Cabin" pitchFamily="34" charset="-122"/>
                <a:cs typeface="Cabin" pitchFamily="34" charset="-120"/>
              </a:rPr>
              <a:t>Knowledge is your best defence.</a:t>
            </a:r>
            <a:endParaRPr lang="en-US" sz="1650" dirty="0"/>
          </a:p>
        </p:txBody>
      </p:sp>
      <p:sp>
        <p:nvSpPr>
          <p:cNvPr id="13" name="Shape 9"/>
          <p:cNvSpPr/>
          <p:nvPr/>
        </p:nvSpPr>
        <p:spPr>
          <a:xfrm>
            <a:off x="6248757" y="4676775"/>
            <a:ext cx="7594759" cy="11430"/>
          </a:xfrm>
          <a:prstGeom prst="roundRect">
            <a:avLst>
              <a:gd name="adj" fmla="val 275423"/>
            </a:avLst>
          </a:prstGeom>
          <a:solidFill>
            <a:srgbClr val="49606E"/>
          </a:solidFill>
          <a:ln/>
        </p:spPr>
      </p:sp>
      <p:pic>
        <p:nvPicPr>
          <p:cNvPr id="14" name="Image 2" descr="preencoded.png"/>
          <p:cNvPicPr>
            <a:picLocks noChangeAspect="1"/>
          </p:cNvPicPr>
          <p:nvPr/>
        </p:nvPicPr>
        <p:blipFill>
          <a:blip r:embed="rId5"/>
          <a:stretch>
            <a:fillRect/>
          </a:stretch>
        </p:blipFill>
        <p:spPr>
          <a:xfrm>
            <a:off x="767358" y="4712494"/>
            <a:ext cx="6514862" cy="1189792"/>
          </a:xfrm>
          <a:prstGeom prst="rect">
            <a:avLst/>
          </a:prstGeom>
        </p:spPr>
      </p:pic>
      <p:sp>
        <p:nvSpPr>
          <p:cNvPr id="15" name="Text 10"/>
          <p:cNvSpPr/>
          <p:nvPr/>
        </p:nvSpPr>
        <p:spPr>
          <a:xfrm>
            <a:off x="3877270" y="5122902"/>
            <a:ext cx="295037" cy="368856"/>
          </a:xfrm>
          <a:prstGeom prst="rect">
            <a:avLst/>
          </a:prstGeom>
          <a:noFill/>
          <a:ln/>
        </p:spPr>
        <p:txBody>
          <a:bodyPr wrap="none" lIns="0" tIns="0" rIns="0" bIns="0" rtlCol="0" anchor="t"/>
          <a:lstStyle/>
          <a:p>
            <a:pPr marL="0" indent="0" algn="ctr">
              <a:lnSpc>
                <a:spcPts val="3700"/>
              </a:lnSpc>
              <a:buNone/>
            </a:pPr>
            <a:r>
              <a:rPr lang="en-US" sz="2300" dirty="0">
                <a:solidFill>
                  <a:srgbClr val="CAD6DE"/>
                </a:solidFill>
                <a:latin typeface="Unbounded" pitchFamily="34" charset="0"/>
                <a:ea typeface="Unbounded" pitchFamily="34" charset="-122"/>
                <a:cs typeface="Unbounded" pitchFamily="34" charset="-120"/>
              </a:rPr>
              <a:t>3</a:t>
            </a:r>
            <a:endParaRPr lang="en-US" sz="2300" dirty="0"/>
          </a:p>
        </p:txBody>
      </p:sp>
      <p:sp>
        <p:nvSpPr>
          <p:cNvPr id="16" name="Text 11"/>
          <p:cNvSpPr/>
          <p:nvPr/>
        </p:nvSpPr>
        <p:spPr>
          <a:xfrm>
            <a:off x="7492008" y="4922282"/>
            <a:ext cx="1841540" cy="308610"/>
          </a:xfrm>
          <a:prstGeom prst="rect">
            <a:avLst/>
          </a:prstGeom>
          <a:noFill/>
          <a:ln/>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Be Skeptical</a:t>
            </a:r>
            <a:endParaRPr lang="en-US" sz="1900" dirty="0"/>
          </a:p>
        </p:txBody>
      </p:sp>
      <p:sp>
        <p:nvSpPr>
          <p:cNvPr id="17" name="Text 12"/>
          <p:cNvSpPr/>
          <p:nvPr/>
        </p:nvSpPr>
        <p:spPr>
          <a:xfrm>
            <a:off x="7492008" y="5356741"/>
            <a:ext cx="1841540" cy="335756"/>
          </a:xfrm>
          <a:prstGeom prst="rect">
            <a:avLst/>
          </a:prstGeom>
          <a:noFill/>
          <a:ln/>
        </p:spPr>
        <p:txBody>
          <a:bodyPr wrap="none" lIns="0" tIns="0" rIns="0" bIns="0" rtlCol="0" anchor="t"/>
          <a:lstStyle/>
          <a:p>
            <a:pPr marL="0" indent="0" algn="l">
              <a:lnSpc>
                <a:spcPts val="2600"/>
              </a:lnSpc>
              <a:buNone/>
            </a:pPr>
            <a:r>
              <a:rPr lang="en-US" sz="1650" dirty="0">
                <a:solidFill>
                  <a:srgbClr val="CAD6DE"/>
                </a:solidFill>
                <a:latin typeface="Cabin" pitchFamily="34" charset="0"/>
                <a:ea typeface="Cabin" pitchFamily="34" charset="-122"/>
                <a:cs typeface="Cabin" pitchFamily="34" charset="-120"/>
              </a:rPr>
              <a:t>Question everything.</a:t>
            </a:r>
            <a:endParaRPr lang="en-US" sz="1650" dirty="0"/>
          </a:p>
        </p:txBody>
      </p:sp>
      <p:sp>
        <p:nvSpPr>
          <p:cNvPr id="18" name="Shape 13"/>
          <p:cNvSpPr/>
          <p:nvPr/>
        </p:nvSpPr>
        <p:spPr>
          <a:xfrm>
            <a:off x="734497" y="6138386"/>
            <a:ext cx="13161407" cy="1471851"/>
          </a:xfrm>
          <a:prstGeom prst="roundRect">
            <a:avLst>
              <a:gd name="adj" fmla="val 2139"/>
            </a:avLst>
          </a:prstGeom>
          <a:solidFill>
            <a:srgbClr val="183A13"/>
          </a:solidFill>
          <a:ln/>
        </p:spPr>
      </p:sp>
      <p:pic>
        <p:nvPicPr>
          <p:cNvPr id="19" name="Image 3" descr="preencoded.png"/>
          <p:cNvPicPr>
            <a:picLocks noChangeAspect="1"/>
          </p:cNvPicPr>
          <p:nvPr/>
        </p:nvPicPr>
        <p:blipFill>
          <a:blip r:embed="rId6"/>
          <a:stretch>
            <a:fillRect/>
          </a:stretch>
        </p:blipFill>
        <p:spPr>
          <a:xfrm>
            <a:off x="944285" y="6430923"/>
            <a:ext cx="370284" cy="296228"/>
          </a:xfrm>
          <a:prstGeom prst="rect">
            <a:avLst/>
          </a:prstGeom>
        </p:spPr>
      </p:pic>
      <p:sp>
        <p:nvSpPr>
          <p:cNvPr id="20" name="Text 14"/>
          <p:cNvSpPr/>
          <p:nvPr/>
        </p:nvSpPr>
        <p:spPr>
          <a:xfrm>
            <a:off x="1524357" y="6400562"/>
            <a:ext cx="10479762" cy="370403"/>
          </a:xfrm>
          <a:prstGeom prst="rect">
            <a:avLst/>
          </a:prstGeom>
          <a:noFill/>
          <a:ln/>
        </p:spPr>
        <p:txBody>
          <a:bodyPr wrap="none" lIns="0" tIns="0" rIns="0" bIns="0" rtlCol="0" anchor="t"/>
          <a:lstStyle/>
          <a:p>
            <a:pPr marL="0" indent="0" algn="l">
              <a:lnSpc>
                <a:spcPts val="2900"/>
              </a:lnSpc>
              <a:buNone/>
            </a:pPr>
            <a:r>
              <a:rPr lang="en-US" sz="2300" dirty="0">
                <a:solidFill>
                  <a:srgbClr val="FFFFFF"/>
                </a:solidFill>
                <a:latin typeface="Unbounded" pitchFamily="34" charset="0"/>
                <a:ea typeface="Unbounded" pitchFamily="34" charset="-122"/>
                <a:cs typeface="Unbounded" pitchFamily="34" charset="-120"/>
              </a:rPr>
              <a:t>Together, we build a strong human firewall against phishing.</a:t>
            </a:r>
            <a:endParaRPr lang="en-US" sz="2300" dirty="0"/>
          </a:p>
        </p:txBody>
      </p:sp>
      <p:sp>
        <p:nvSpPr>
          <p:cNvPr id="21" name="Text 15"/>
          <p:cNvSpPr/>
          <p:nvPr/>
        </p:nvSpPr>
        <p:spPr>
          <a:xfrm>
            <a:off x="1524357" y="6980753"/>
            <a:ext cx="12161758" cy="335756"/>
          </a:xfrm>
          <a:prstGeom prst="rect">
            <a:avLst/>
          </a:prstGeom>
          <a:noFill/>
          <a:ln/>
        </p:spPr>
        <p:txBody>
          <a:bodyPr wrap="none" lIns="0" tIns="0" rIns="0" bIns="0" rtlCol="0" anchor="t"/>
          <a:lstStyle/>
          <a:p>
            <a:pPr marL="0" indent="0" algn="l">
              <a:lnSpc>
                <a:spcPts val="2600"/>
              </a:lnSpc>
              <a:buNone/>
            </a:pPr>
            <a:r>
              <a:rPr lang="en-US" sz="1650" dirty="0">
                <a:solidFill>
                  <a:srgbClr val="FFFFFF"/>
                </a:solidFill>
                <a:latin typeface="Cabin" pitchFamily="34" charset="0"/>
                <a:ea typeface="Cabin" pitchFamily="34" charset="-122"/>
                <a:cs typeface="Cabin" pitchFamily="34" charset="-120"/>
              </a:rPr>
              <a:t>Commit to applying these best practices daily, and encourage your colleagues to do the same. If in doubt, always report it!</a:t>
            </a:r>
            <a:endParaRPr lang="en-US" sz="1650" dirty="0"/>
          </a:p>
        </p:txBody>
      </p:sp>
      <p:pic>
        <p:nvPicPr>
          <p:cNvPr id="22" name="Picture 21">
            <a:extLst>
              <a:ext uri="{FF2B5EF4-FFF2-40B4-BE49-F238E27FC236}">
                <a16:creationId xmlns:a16="http://schemas.microsoft.com/office/drawing/2014/main" id="{533AA281-1AB7-8C0E-F32E-A9E56BBB24CE}"/>
              </a:ext>
            </a:extLst>
          </p:cNvPr>
          <p:cNvPicPr>
            <a:picLocks noChangeAspect="1"/>
          </p:cNvPicPr>
          <p:nvPr/>
        </p:nvPicPr>
        <p:blipFill>
          <a:blip r:embed="rId7"/>
          <a:stretch>
            <a:fillRect/>
          </a:stretch>
        </p:blipFill>
        <p:spPr>
          <a:xfrm>
            <a:off x="12839450" y="7738312"/>
            <a:ext cx="1790950" cy="4912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12959" y="638770"/>
            <a:ext cx="2879050" cy="341471"/>
          </a:xfrm>
          <a:prstGeom prst="rect">
            <a:avLst/>
          </a:prstGeom>
          <a:noFill/>
          <a:ln/>
        </p:spPr>
        <p:txBody>
          <a:bodyPr wrap="none" lIns="0" tIns="0" rIns="0" bIns="0" rtlCol="0" anchor="t"/>
          <a:lstStyle/>
          <a:p>
            <a:pPr marL="0" indent="0" algn="l">
              <a:lnSpc>
                <a:spcPts val="2650"/>
              </a:lnSpc>
              <a:buNone/>
            </a:pPr>
            <a:r>
              <a:rPr lang="en-US" sz="2150" dirty="0">
                <a:solidFill>
                  <a:srgbClr val="FFFFFF"/>
                </a:solidFill>
                <a:latin typeface="Unbounded" pitchFamily="34" charset="0"/>
                <a:ea typeface="Unbounded" pitchFamily="34" charset="-122"/>
                <a:cs typeface="Unbounded" pitchFamily="34" charset="-120"/>
              </a:rPr>
              <a:t>What is Phishing?</a:t>
            </a:r>
            <a:endParaRPr lang="en-US" sz="2150" dirty="0"/>
          </a:p>
        </p:txBody>
      </p:sp>
      <p:sp>
        <p:nvSpPr>
          <p:cNvPr id="3" name="Text 1"/>
          <p:cNvSpPr/>
          <p:nvPr/>
        </p:nvSpPr>
        <p:spPr>
          <a:xfrm>
            <a:off x="812959" y="1444704"/>
            <a:ext cx="13004483" cy="1114782"/>
          </a:xfrm>
          <a:prstGeom prst="rect">
            <a:avLst/>
          </a:prstGeom>
          <a:noFill/>
          <a:ln/>
        </p:spPr>
        <p:txBody>
          <a:bodyPr wrap="square" lIns="0" tIns="0" rIns="0" bIns="0" rtlCol="0" anchor="t"/>
          <a:lstStyle/>
          <a:p>
            <a:pPr marL="0" indent="0" algn="l">
              <a:lnSpc>
                <a:spcPts val="2900"/>
              </a:lnSpc>
              <a:buNone/>
            </a:pPr>
            <a:r>
              <a:rPr lang="en-US" sz="1800" dirty="0">
                <a:solidFill>
                  <a:srgbClr val="CAD6DE"/>
                </a:solidFill>
                <a:latin typeface="Cabin" pitchFamily="34" charset="0"/>
                <a:ea typeface="Cabin" pitchFamily="34" charset="-122"/>
                <a:cs typeface="Cabin" pitchFamily="34" charset="-120"/>
              </a:rPr>
              <a:t>Phishing is a malicious act where attackers attempt to defraud individuals by posing as a trustworthy entity. They send fraudulent emails or messages designed to trick you into revealing sensitive information, such as passwords, credit card numbers, or personal data.</a:t>
            </a:r>
            <a:endParaRPr lang="en-US" sz="1800" dirty="0"/>
          </a:p>
        </p:txBody>
      </p:sp>
      <p:pic>
        <p:nvPicPr>
          <p:cNvPr id="4" name="Image 0" descr="preencoded.png"/>
          <p:cNvPicPr>
            <a:picLocks noChangeAspect="1"/>
          </p:cNvPicPr>
          <p:nvPr/>
        </p:nvPicPr>
        <p:blipFill>
          <a:blip r:embed="rId3"/>
          <a:stretch>
            <a:fillRect/>
          </a:stretch>
        </p:blipFill>
        <p:spPr>
          <a:xfrm>
            <a:off x="812959" y="2820710"/>
            <a:ext cx="580668" cy="580668"/>
          </a:xfrm>
          <a:prstGeom prst="rect">
            <a:avLst/>
          </a:prstGeom>
        </p:spPr>
      </p:pic>
      <p:sp>
        <p:nvSpPr>
          <p:cNvPr id="5" name="Text 2"/>
          <p:cNvSpPr/>
          <p:nvPr/>
        </p:nvSpPr>
        <p:spPr>
          <a:xfrm>
            <a:off x="812959" y="3691652"/>
            <a:ext cx="2732723" cy="341471"/>
          </a:xfrm>
          <a:prstGeom prst="rect">
            <a:avLst/>
          </a:prstGeom>
          <a:noFill/>
          <a:ln/>
        </p:spPr>
        <p:txBody>
          <a:bodyPr wrap="none" lIns="0" tIns="0" rIns="0" bIns="0" rtlCol="0" anchor="t"/>
          <a:lstStyle/>
          <a:p>
            <a:pPr marL="0" indent="0" algn="l">
              <a:lnSpc>
                <a:spcPts val="2650"/>
              </a:lnSpc>
              <a:buNone/>
            </a:pPr>
            <a:r>
              <a:rPr lang="en-US" sz="2150" dirty="0">
                <a:solidFill>
                  <a:srgbClr val="CAD6DE"/>
                </a:solidFill>
                <a:latin typeface="Unbounded" pitchFamily="34" charset="0"/>
                <a:ea typeface="Unbounded" pitchFamily="34" charset="-122"/>
                <a:cs typeface="Unbounded" pitchFamily="34" charset="-120"/>
              </a:rPr>
              <a:t>Email Phishing</a:t>
            </a:r>
            <a:endParaRPr lang="en-US" sz="2150" dirty="0"/>
          </a:p>
        </p:txBody>
      </p:sp>
      <p:sp>
        <p:nvSpPr>
          <p:cNvPr id="6" name="Text 3"/>
          <p:cNvSpPr/>
          <p:nvPr/>
        </p:nvSpPr>
        <p:spPr>
          <a:xfrm>
            <a:off x="812959" y="4172426"/>
            <a:ext cx="6357104" cy="371594"/>
          </a:xfrm>
          <a:prstGeom prst="rect">
            <a:avLst/>
          </a:prstGeom>
          <a:noFill/>
          <a:ln/>
        </p:spPr>
        <p:txBody>
          <a:bodyPr wrap="none" lIns="0" tIns="0" rIns="0" bIns="0" rtlCol="0" anchor="t"/>
          <a:lstStyle/>
          <a:p>
            <a:pPr marL="0" indent="0" algn="l">
              <a:lnSpc>
                <a:spcPts val="2900"/>
              </a:lnSpc>
              <a:buNone/>
            </a:pPr>
            <a:r>
              <a:rPr lang="en-US" sz="1800" dirty="0">
                <a:solidFill>
                  <a:srgbClr val="CAD6DE"/>
                </a:solidFill>
                <a:latin typeface="Cabin" pitchFamily="34" charset="0"/>
                <a:ea typeface="Cabin" pitchFamily="34" charset="-122"/>
                <a:cs typeface="Cabin" pitchFamily="34" charset="-120"/>
              </a:rPr>
              <a:t>Mass emails sent to many recipients, hoping some will fall victim.</a:t>
            </a:r>
            <a:endParaRPr lang="en-US" sz="1800" dirty="0"/>
          </a:p>
        </p:txBody>
      </p:sp>
      <p:pic>
        <p:nvPicPr>
          <p:cNvPr id="7" name="Image 1" descr="preencoded.png"/>
          <p:cNvPicPr>
            <a:picLocks noChangeAspect="1"/>
          </p:cNvPicPr>
          <p:nvPr/>
        </p:nvPicPr>
        <p:blipFill>
          <a:blip r:embed="rId4"/>
          <a:stretch>
            <a:fillRect/>
          </a:stretch>
        </p:blipFill>
        <p:spPr>
          <a:xfrm>
            <a:off x="7460337" y="2820710"/>
            <a:ext cx="580668" cy="580668"/>
          </a:xfrm>
          <a:prstGeom prst="rect">
            <a:avLst/>
          </a:prstGeom>
        </p:spPr>
      </p:pic>
      <p:sp>
        <p:nvSpPr>
          <p:cNvPr id="8" name="Text 4"/>
          <p:cNvSpPr/>
          <p:nvPr/>
        </p:nvSpPr>
        <p:spPr>
          <a:xfrm>
            <a:off x="7460337" y="3691652"/>
            <a:ext cx="2732723" cy="341471"/>
          </a:xfrm>
          <a:prstGeom prst="rect">
            <a:avLst/>
          </a:prstGeom>
          <a:noFill/>
          <a:ln/>
        </p:spPr>
        <p:txBody>
          <a:bodyPr wrap="none" lIns="0" tIns="0" rIns="0" bIns="0" rtlCol="0" anchor="t"/>
          <a:lstStyle/>
          <a:p>
            <a:pPr marL="0" indent="0" algn="l">
              <a:lnSpc>
                <a:spcPts val="2650"/>
              </a:lnSpc>
              <a:buNone/>
            </a:pPr>
            <a:r>
              <a:rPr lang="en-US" sz="2150" dirty="0">
                <a:solidFill>
                  <a:srgbClr val="CAD6DE"/>
                </a:solidFill>
                <a:latin typeface="Unbounded" pitchFamily="34" charset="0"/>
                <a:ea typeface="Unbounded" pitchFamily="34" charset="-122"/>
                <a:cs typeface="Unbounded" pitchFamily="34" charset="-120"/>
              </a:rPr>
              <a:t>Spear Phishing</a:t>
            </a:r>
            <a:endParaRPr lang="en-US" sz="2150" dirty="0"/>
          </a:p>
        </p:txBody>
      </p:sp>
      <p:sp>
        <p:nvSpPr>
          <p:cNvPr id="9" name="Text 5"/>
          <p:cNvSpPr/>
          <p:nvPr/>
        </p:nvSpPr>
        <p:spPr>
          <a:xfrm>
            <a:off x="7460337" y="4172426"/>
            <a:ext cx="6357104" cy="743188"/>
          </a:xfrm>
          <a:prstGeom prst="rect">
            <a:avLst/>
          </a:prstGeom>
          <a:noFill/>
          <a:ln/>
        </p:spPr>
        <p:txBody>
          <a:bodyPr wrap="square" lIns="0" tIns="0" rIns="0" bIns="0" rtlCol="0" anchor="t"/>
          <a:lstStyle/>
          <a:p>
            <a:pPr marL="0" indent="0" algn="l">
              <a:lnSpc>
                <a:spcPts val="2900"/>
              </a:lnSpc>
              <a:buNone/>
            </a:pPr>
            <a:r>
              <a:rPr lang="en-US" sz="1800" dirty="0">
                <a:solidFill>
                  <a:srgbClr val="CAD6DE"/>
                </a:solidFill>
                <a:latin typeface="Cabin" pitchFamily="34" charset="0"/>
                <a:ea typeface="Cabin" pitchFamily="34" charset="-122"/>
                <a:cs typeface="Cabin" pitchFamily="34" charset="-120"/>
              </a:rPr>
              <a:t>Highly targeted attacks customised for specific individuals or organisations.</a:t>
            </a:r>
            <a:endParaRPr lang="en-US" sz="1800" dirty="0"/>
          </a:p>
        </p:txBody>
      </p:sp>
      <p:pic>
        <p:nvPicPr>
          <p:cNvPr id="10" name="Image 2" descr="preencoded.png"/>
          <p:cNvPicPr>
            <a:picLocks noChangeAspect="1"/>
          </p:cNvPicPr>
          <p:nvPr/>
        </p:nvPicPr>
        <p:blipFill>
          <a:blip r:embed="rId5"/>
          <a:stretch>
            <a:fillRect/>
          </a:stretch>
        </p:blipFill>
        <p:spPr>
          <a:xfrm>
            <a:off x="812959" y="5496282"/>
            <a:ext cx="580668" cy="580668"/>
          </a:xfrm>
          <a:prstGeom prst="rect">
            <a:avLst/>
          </a:prstGeom>
        </p:spPr>
      </p:pic>
      <p:sp>
        <p:nvSpPr>
          <p:cNvPr id="11" name="Text 6"/>
          <p:cNvSpPr/>
          <p:nvPr/>
        </p:nvSpPr>
        <p:spPr>
          <a:xfrm>
            <a:off x="812959" y="6367224"/>
            <a:ext cx="2732723" cy="341471"/>
          </a:xfrm>
          <a:prstGeom prst="rect">
            <a:avLst/>
          </a:prstGeom>
          <a:noFill/>
          <a:ln/>
        </p:spPr>
        <p:txBody>
          <a:bodyPr wrap="none" lIns="0" tIns="0" rIns="0" bIns="0" rtlCol="0" anchor="t"/>
          <a:lstStyle/>
          <a:p>
            <a:pPr marL="0" indent="0" algn="l">
              <a:lnSpc>
                <a:spcPts val="2650"/>
              </a:lnSpc>
              <a:buNone/>
            </a:pPr>
            <a:r>
              <a:rPr lang="en-US" sz="2150" dirty="0">
                <a:solidFill>
                  <a:srgbClr val="CAD6DE"/>
                </a:solidFill>
                <a:latin typeface="Unbounded" pitchFamily="34" charset="0"/>
                <a:ea typeface="Unbounded" pitchFamily="34" charset="-122"/>
                <a:cs typeface="Unbounded" pitchFamily="34" charset="-120"/>
              </a:rPr>
              <a:t>Smishing</a:t>
            </a:r>
            <a:endParaRPr lang="en-US" sz="2150" dirty="0"/>
          </a:p>
        </p:txBody>
      </p:sp>
      <p:sp>
        <p:nvSpPr>
          <p:cNvPr id="12" name="Text 7"/>
          <p:cNvSpPr/>
          <p:nvPr/>
        </p:nvSpPr>
        <p:spPr>
          <a:xfrm>
            <a:off x="812959" y="6847999"/>
            <a:ext cx="6357104" cy="743188"/>
          </a:xfrm>
          <a:prstGeom prst="rect">
            <a:avLst/>
          </a:prstGeom>
          <a:noFill/>
          <a:ln/>
        </p:spPr>
        <p:txBody>
          <a:bodyPr wrap="square" lIns="0" tIns="0" rIns="0" bIns="0" rtlCol="0" anchor="t"/>
          <a:lstStyle/>
          <a:p>
            <a:pPr marL="0" indent="0" algn="l">
              <a:lnSpc>
                <a:spcPts val="2900"/>
              </a:lnSpc>
              <a:buNone/>
            </a:pPr>
            <a:r>
              <a:rPr lang="en-US" sz="1800" dirty="0">
                <a:solidFill>
                  <a:srgbClr val="CAD6DE"/>
                </a:solidFill>
                <a:latin typeface="Cabin" pitchFamily="34" charset="0"/>
                <a:ea typeface="Cabin" pitchFamily="34" charset="-122"/>
                <a:cs typeface="Cabin" pitchFamily="34" charset="-120"/>
              </a:rPr>
              <a:t>Phishing attempts conducted via SMS messages, often containing malicious links.</a:t>
            </a:r>
            <a:endParaRPr lang="en-US" sz="1800" dirty="0"/>
          </a:p>
        </p:txBody>
      </p:sp>
      <p:pic>
        <p:nvPicPr>
          <p:cNvPr id="13" name="Image 3" descr="preencoded.png"/>
          <p:cNvPicPr>
            <a:picLocks noChangeAspect="1"/>
          </p:cNvPicPr>
          <p:nvPr/>
        </p:nvPicPr>
        <p:blipFill>
          <a:blip r:embed="rId6"/>
          <a:stretch>
            <a:fillRect/>
          </a:stretch>
        </p:blipFill>
        <p:spPr>
          <a:xfrm>
            <a:off x="7460337" y="5496282"/>
            <a:ext cx="580668" cy="580668"/>
          </a:xfrm>
          <a:prstGeom prst="rect">
            <a:avLst/>
          </a:prstGeom>
        </p:spPr>
      </p:pic>
      <p:sp>
        <p:nvSpPr>
          <p:cNvPr id="14" name="Text 8"/>
          <p:cNvSpPr/>
          <p:nvPr/>
        </p:nvSpPr>
        <p:spPr>
          <a:xfrm>
            <a:off x="7460337" y="6367224"/>
            <a:ext cx="2732723" cy="341471"/>
          </a:xfrm>
          <a:prstGeom prst="rect">
            <a:avLst/>
          </a:prstGeom>
          <a:noFill/>
          <a:ln/>
        </p:spPr>
        <p:txBody>
          <a:bodyPr wrap="none" lIns="0" tIns="0" rIns="0" bIns="0" rtlCol="0" anchor="t"/>
          <a:lstStyle/>
          <a:p>
            <a:pPr marL="0" indent="0" algn="l">
              <a:lnSpc>
                <a:spcPts val="2650"/>
              </a:lnSpc>
              <a:buNone/>
            </a:pPr>
            <a:r>
              <a:rPr lang="en-US" sz="2150" dirty="0">
                <a:solidFill>
                  <a:srgbClr val="CAD6DE"/>
                </a:solidFill>
                <a:latin typeface="Unbounded" pitchFamily="34" charset="0"/>
                <a:ea typeface="Unbounded" pitchFamily="34" charset="-122"/>
                <a:cs typeface="Unbounded" pitchFamily="34" charset="-120"/>
              </a:rPr>
              <a:t>Vishing</a:t>
            </a:r>
            <a:endParaRPr lang="en-US" sz="2150" dirty="0"/>
          </a:p>
        </p:txBody>
      </p:sp>
      <p:sp>
        <p:nvSpPr>
          <p:cNvPr id="15" name="Text 9"/>
          <p:cNvSpPr/>
          <p:nvPr/>
        </p:nvSpPr>
        <p:spPr>
          <a:xfrm>
            <a:off x="7460337" y="6847999"/>
            <a:ext cx="6357104" cy="743188"/>
          </a:xfrm>
          <a:prstGeom prst="rect">
            <a:avLst/>
          </a:prstGeom>
          <a:noFill/>
          <a:ln/>
        </p:spPr>
        <p:txBody>
          <a:bodyPr wrap="square" lIns="0" tIns="0" rIns="0" bIns="0" rtlCol="0" anchor="t"/>
          <a:lstStyle/>
          <a:p>
            <a:pPr marL="0" indent="0" algn="l">
              <a:lnSpc>
                <a:spcPts val="2900"/>
              </a:lnSpc>
              <a:buNone/>
            </a:pPr>
            <a:r>
              <a:rPr lang="en-US" sz="1800" dirty="0">
                <a:solidFill>
                  <a:srgbClr val="CAD6DE"/>
                </a:solidFill>
                <a:latin typeface="Cabin" pitchFamily="34" charset="0"/>
                <a:ea typeface="Cabin" pitchFamily="34" charset="-122"/>
                <a:cs typeface="Cabin" pitchFamily="34" charset="-120"/>
              </a:rPr>
              <a:t>Voice phishing, where attackers use phone calls to trick victims into revealing information.</a:t>
            </a:r>
            <a:endParaRPr lang="en-US" sz="1800" dirty="0"/>
          </a:p>
        </p:txBody>
      </p:sp>
      <p:pic>
        <p:nvPicPr>
          <p:cNvPr id="16" name="Picture 15">
            <a:extLst>
              <a:ext uri="{FF2B5EF4-FFF2-40B4-BE49-F238E27FC236}">
                <a16:creationId xmlns:a16="http://schemas.microsoft.com/office/drawing/2014/main" id="{59691AF6-B477-1B33-D3E6-4A64E30AFC5B}"/>
              </a:ext>
            </a:extLst>
          </p:cNvPr>
          <p:cNvPicPr>
            <a:picLocks noChangeAspect="1"/>
          </p:cNvPicPr>
          <p:nvPr/>
        </p:nvPicPr>
        <p:blipFill>
          <a:blip r:embed="rId7"/>
          <a:stretch>
            <a:fillRect/>
          </a:stretch>
        </p:blipFill>
        <p:spPr>
          <a:xfrm>
            <a:off x="12839450" y="7738312"/>
            <a:ext cx="1790950" cy="4912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119307"/>
            <a:ext cx="9079587"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How to Recognise Phishing Emails</a:t>
            </a:r>
            <a:endParaRPr lang="en-US" sz="3500" dirty="0"/>
          </a:p>
        </p:txBody>
      </p:sp>
      <p:sp>
        <p:nvSpPr>
          <p:cNvPr id="3" name="Text 1"/>
          <p:cNvSpPr/>
          <p:nvPr/>
        </p:nvSpPr>
        <p:spPr>
          <a:xfrm>
            <a:off x="837724" y="2161342"/>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Phishing emails often exhibit tell-tale signs. Developing a keen eye for these red flags is your first line of defence.</a:t>
            </a:r>
            <a:endParaRPr lang="en-US" sz="1850" dirty="0"/>
          </a:p>
        </p:txBody>
      </p:sp>
      <p:sp>
        <p:nvSpPr>
          <p:cNvPr id="4" name="Text 2"/>
          <p:cNvSpPr/>
          <p:nvPr/>
        </p:nvSpPr>
        <p:spPr>
          <a:xfrm>
            <a:off x="837724" y="3028950"/>
            <a:ext cx="6185535" cy="1532096"/>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Sender's Address:</a:t>
            </a:r>
            <a:r>
              <a:rPr lang="en-US" sz="1850" dirty="0">
                <a:solidFill>
                  <a:srgbClr val="CAD6DE"/>
                </a:solidFill>
                <a:latin typeface="Cabin" pitchFamily="34" charset="0"/>
                <a:ea typeface="Cabin" pitchFamily="34" charset="-122"/>
                <a:cs typeface="Cabin" pitchFamily="34" charset="-120"/>
              </a:rPr>
              <a:t> Scrutinise the full email address. Attackers often use slight misspellings or deceptive domains (e.g., "micros0ft.com" instead of "microsoft.com").</a:t>
            </a:r>
            <a:endParaRPr lang="en-US" sz="1850" dirty="0"/>
          </a:p>
        </p:txBody>
      </p:sp>
      <p:sp>
        <p:nvSpPr>
          <p:cNvPr id="5" name="Text 3"/>
          <p:cNvSpPr/>
          <p:nvPr/>
        </p:nvSpPr>
        <p:spPr>
          <a:xfrm>
            <a:off x="837724" y="4644747"/>
            <a:ext cx="6185535" cy="1532096"/>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Urgency and Threats:</a:t>
            </a:r>
            <a:r>
              <a:rPr lang="en-US" sz="1850" dirty="0">
                <a:solidFill>
                  <a:srgbClr val="CAD6DE"/>
                </a:solidFill>
                <a:latin typeface="Cabin" pitchFamily="34" charset="0"/>
                <a:ea typeface="Cabin" pitchFamily="34" charset="-122"/>
                <a:cs typeface="Cabin" pitchFamily="34" charset="-120"/>
              </a:rPr>
              <a:t> Phishing emails frequently create a sense of panic or urgency, threatening account suspension, legal action, or financial loss if immediate action isn't taken.</a:t>
            </a:r>
            <a:endParaRPr lang="en-US" sz="1850" dirty="0"/>
          </a:p>
        </p:txBody>
      </p:sp>
      <p:sp>
        <p:nvSpPr>
          <p:cNvPr id="6" name="Text 4"/>
          <p:cNvSpPr/>
          <p:nvPr/>
        </p:nvSpPr>
        <p:spPr>
          <a:xfrm>
            <a:off x="7614761" y="3028950"/>
            <a:ext cx="6185535" cy="1532096"/>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Grammar and Spelling:</a:t>
            </a:r>
            <a:r>
              <a:rPr lang="en-US" sz="1850" dirty="0">
                <a:solidFill>
                  <a:srgbClr val="CAD6DE"/>
                </a:solidFill>
                <a:latin typeface="Cabin" pitchFamily="34" charset="0"/>
                <a:ea typeface="Cabin" pitchFamily="34" charset="-122"/>
                <a:cs typeface="Cabin" pitchFamily="34" charset="-120"/>
              </a:rPr>
              <a:t> Professional organisations rarely send emails riddled with grammatical errors or misspellings. This is a common indicator of a phishing attempt.</a:t>
            </a:r>
            <a:endParaRPr lang="en-US" sz="1850" dirty="0"/>
          </a:p>
        </p:txBody>
      </p:sp>
      <p:sp>
        <p:nvSpPr>
          <p:cNvPr id="7" name="Text 5"/>
          <p:cNvSpPr/>
          <p:nvPr/>
        </p:nvSpPr>
        <p:spPr>
          <a:xfrm>
            <a:off x="7614761" y="4644747"/>
            <a:ext cx="6185535" cy="1149072"/>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Generic Greetings:</a:t>
            </a:r>
            <a:r>
              <a:rPr lang="en-US" sz="1850" dirty="0">
                <a:solidFill>
                  <a:srgbClr val="CAD6DE"/>
                </a:solidFill>
                <a:latin typeface="Cabin" pitchFamily="34" charset="0"/>
                <a:ea typeface="Cabin" pitchFamily="34" charset="-122"/>
                <a:cs typeface="Cabin" pitchFamily="34" charset="-120"/>
              </a:rPr>
              <a:t> Be wary of impersonal greetings like "Dear Customer." Legitimate senders usually address you by name.</a:t>
            </a:r>
            <a:endParaRPr lang="en-US" sz="1850" dirty="0"/>
          </a:p>
        </p:txBody>
      </p:sp>
      <p:sp>
        <p:nvSpPr>
          <p:cNvPr id="8" name="Text 6"/>
          <p:cNvSpPr/>
          <p:nvPr/>
        </p:nvSpPr>
        <p:spPr>
          <a:xfrm>
            <a:off x="7614761" y="5877520"/>
            <a:ext cx="6185535" cy="1149072"/>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Suspicious Links:</a:t>
            </a:r>
            <a:r>
              <a:rPr lang="en-US" sz="1850" dirty="0">
                <a:solidFill>
                  <a:srgbClr val="CAD6DE"/>
                </a:solidFill>
                <a:latin typeface="Cabin" pitchFamily="34" charset="0"/>
                <a:ea typeface="Cabin" pitchFamily="34" charset="-122"/>
                <a:cs typeface="Cabin" pitchFamily="34" charset="-120"/>
              </a:rPr>
              <a:t> </a:t>
            </a:r>
            <a:r>
              <a:rPr lang="en-US" sz="1850" b="1" dirty="0">
                <a:solidFill>
                  <a:srgbClr val="CAD6DE"/>
                </a:solidFill>
                <a:latin typeface="Cabin" pitchFamily="34" charset="0"/>
                <a:ea typeface="Cabin" pitchFamily="34" charset="-122"/>
                <a:cs typeface="Cabin" pitchFamily="34" charset="-120"/>
              </a:rPr>
              <a:t>ALWAYS</a:t>
            </a:r>
            <a:r>
              <a:rPr lang="en-US" sz="1850" dirty="0">
                <a:solidFill>
                  <a:srgbClr val="CAD6DE"/>
                </a:solidFill>
                <a:latin typeface="Cabin" pitchFamily="34" charset="0"/>
                <a:ea typeface="Cabin" pitchFamily="34" charset="-122"/>
                <a:cs typeface="Cabin" pitchFamily="34" charset="-120"/>
              </a:rPr>
              <a:t> hover your mouse over any links without clicking. Check if the URL matches the legitimate website. If it looks suspicious, do not click.</a:t>
            </a:r>
            <a:endParaRPr lang="en-US" sz="1850" dirty="0"/>
          </a:p>
        </p:txBody>
      </p:sp>
      <p:pic>
        <p:nvPicPr>
          <p:cNvPr id="9" name="Picture 8">
            <a:extLst>
              <a:ext uri="{FF2B5EF4-FFF2-40B4-BE49-F238E27FC236}">
                <a16:creationId xmlns:a16="http://schemas.microsoft.com/office/drawing/2014/main" id="{70050D3E-9B5A-E1EC-E5C2-8A2FDD002126}"/>
              </a:ext>
            </a:extLst>
          </p:cNvPr>
          <p:cNvPicPr>
            <a:picLocks noChangeAspect="1"/>
          </p:cNvPicPr>
          <p:nvPr/>
        </p:nvPicPr>
        <p:blipFill>
          <a:blip r:embed="rId3"/>
          <a:stretch>
            <a:fillRect/>
          </a:stretch>
        </p:blipFill>
        <p:spPr>
          <a:xfrm>
            <a:off x="12839450" y="7738312"/>
            <a:ext cx="1790950" cy="4912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20341" y="644485"/>
            <a:ext cx="6799183" cy="551498"/>
          </a:xfrm>
          <a:prstGeom prst="rect">
            <a:avLst/>
          </a:prstGeom>
          <a:noFill/>
          <a:ln/>
        </p:spPr>
        <p:txBody>
          <a:bodyPr wrap="none" lIns="0" tIns="0" rIns="0" bIns="0" rtlCol="0" anchor="t"/>
          <a:lstStyle/>
          <a:p>
            <a:pPr marL="0" indent="0" algn="l">
              <a:lnSpc>
                <a:spcPts val="4300"/>
              </a:lnSpc>
              <a:buNone/>
            </a:pPr>
            <a:r>
              <a:rPr lang="en-US" sz="3450" dirty="0">
                <a:solidFill>
                  <a:srgbClr val="FFFFFF"/>
                </a:solidFill>
                <a:latin typeface="Unbounded" pitchFamily="34" charset="0"/>
                <a:ea typeface="Unbounded" pitchFamily="34" charset="-122"/>
                <a:cs typeface="Unbounded" pitchFamily="34" charset="-120"/>
              </a:rPr>
              <a:t>Identifying Fake Websites</a:t>
            </a:r>
            <a:endParaRPr lang="en-US" sz="3450" dirty="0"/>
          </a:p>
        </p:txBody>
      </p:sp>
      <p:sp>
        <p:nvSpPr>
          <p:cNvPr id="3" name="Text 1"/>
          <p:cNvSpPr/>
          <p:nvPr/>
        </p:nvSpPr>
        <p:spPr>
          <a:xfrm>
            <a:off x="820341" y="1664732"/>
            <a:ext cx="12989719" cy="750094"/>
          </a:xfrm>
          <a:prstGeom prst="rect">
            <a:avLst/>
          </a:prstGeom>
          <a:noFill/>
          <a:ln/>
        </p:spPr>
        <p:txBody>
          <a:bodyPr wrap="square" lIns="0" tIns="0" rIns="0" bIns="0" rtlCol="0" anchor="t"/>
          <a:lstStyle/>
          <a:p>
            <a:pPr marL="0" indent="0" algn="l">
              <a:lnSpc>
                <a:spcPts val="2950"/>
              </a:lnSpc>
              <a:buNone/>
            </a:pPr>
            <a:r>
              <a:rPr lang="en-US" sz="1800" dirty="0">
                <a:solidFill>
                  <a:srgbClr val="CAD6DE"/>
                </a:solidFill>
                <a:latin typeface="Cabin" pitchFamily="34" charset="0"/>
                <a:ea typeface="Cabin" pitchFamily="34" charset="-122"/>
                <a:cs typeface="Cabin" pitchFamily="34" charset="-120"/>
              </a:rPr>
              <a:t>Attackers often direct you to fake websites that mimic legitimate ones to steal your credentials. Knowing how to spot these imposters is crucial.</a:t>
            </a:r>
            <a:endParaRPr lang="en-US" sz="1800" dirty="0"/>
          </a:p>
        </p:txBody>
      </p:sp>
      <p:sp>
        <p:nvSpPr>
          <p:cNvPr id="4" name="Shape 2"/>
          <p:cNvSpPr/>
          <p:nvPr/>
        </p:nvSpPr>
        <p:spPr>
          <a:xfrm>
            <a:off x="820341" y="2678430"/>
            <a:ext cx="12989719" cy="4908233"/>
          </a:xfrm>
          <a:prstGeom prst="roundRect">
            <a:avLst>
              <a:gd name="adj" fmla="val 716"/>
            </a:avLst>
          </a:prstGeom>
          <a:solidFill>
            <a:srgbClr val="304755"/>
          </a:solidFill>
          <a:ln/>
        </p:spPr>
      </p:sp>
      <p:sp>
        <p:nvSpPr>
          <p:cNvPr id="5" name="Shape 3"/>
          <p:cNvSpPr/>
          <p:nvPr/>
        </p:nvSpPr>
        <p:spPr>
          <a:xfrm>
            <a:off x="820341" y="2678430"/>
            <a:ext cx="6494859" cy="2454116"/>
          </a:xfrm>
          <a:prstGeom prst="roundRect">
            <a:avLst>
              <a:gd name="adj" fmla="val 1433"/>
            </a:avLst>
          </a:prstGeom>
          <a:solidFill>
            <a:srgbClr val="304755"/>
          </a:solidFill>
          <a:ln/>
        </p:spPr>
      </p:sp>
      <p:sp>
        <p:nvSpPr>
          <p:cNvPr id="6" name="Text 4"/>
          <p:cNvSpPr/>
          <p:nvPr/>
        </p:nvSpPr>
        <p:spPr>
          <a:xfrm>
            <a:off x="1054656" y="2912745"/>
            <a:ext cx="3011567" cy="344686"/>
          </a:xfrm>
          <a:prstGeom prst="rect">
            <a:avLst/>
          </a:prstGeom>
          <a:noFill/>
          <a:ln/>
        </p:spPr>
        <p:txBody>
          <a:bodyPr wrap="none" lIns="0" tIns="0" rIns="0" bIns="0" rtlCol="0" anchor="t"/>
          <a:lstStyle/>
          <a:p>
            <a:pPr marL="0" indent="0" algn="l">
              <a:lnSpc>
                <a:spcPts val="2700"/>
              </a:lnSpc>
              <a:buNone/>
            </a:pPr>
            <a:r>
              <a:rPr lang="en-US" sz="2150" dirty="0">
                <a:solidFill>
                  <a:srgbClr val="CAD6DE"/>
                </a:solidFill>
                <a:latin typeface="Unbounded" pitchFamily="34" charset="0"/>
                <a:ea typeface="Unbounded" pitchFamily="34" charset="-122"/>
                <a:cs typeface="Unbounded" pitchFamily="34" charset="-120"/>
              </a:rPr>
              <a:t>Mismatched URLs</a:t>
            </a:r>
            <a:endParaRPr lang="en-US" sz="2150" dirty="0"/>
          </a:p>
        </p:txBody>
      </p:sp>
      <p:sp>
        <p:nvSpPr>
          <p:cNvPr id="7" name="Text 5"/>
          <p:cNvSpPr/>
          <p:nvPr/>
        </p:nvSpPr>
        <p:spPr>
          <a:xfrm>
            <a:off x="1054656" y="3398044"/>
            <a:ext cx="5674638" cy="1125141"/>
          </a:xfrm>
          <a:prstGeom prst="rect">
            <a:avLst/>
          </a:prstGeom>
          <a:noFill/>
          <a:ln/>
        </p:spPr>
        <p:txBody>
          <a:bodyPr wrap="square" lIns="0" tIns="0" rIns="0" bIns="0" rtlCol="0" anchor="t"/>
          <a:lstStyle/>
          <a:p>
            <a:pPr marL="0" indent="0" algn="l">
              <a:lnSpc>
                <a:spcPts val="2950"/>
              </a:lnSpc>
              <a:buNone/>
            </a:pPr>
            <a:r>
              <a:rPr lang="en-US" sz="1800" dirty="0">
                <a:solidFill>
                  <a:srgbClr val="CAD6DE"/>
                </a:solidFill>
                <a:latin typeface="Cabin" pitchFamily="34" charset="0"/>
                <a:ea typeface="Cabin" pitchFamily="34" charset="-122"/>
                <a:cs typeface="Cabin" pitchFamily="34" charset="-120"/>
              </a:rPr>
              <a:t>Check the URL in your browser's address bar. It should exactly match the legitimate organisation's domain. Look for subtle misspellings or extra characters.</a:t>
            </a:r>
            <a:endParaRPr lang="en-US" sz="1800" dirty="0"/>
          </a:p>
        </p:txBody>
      </p:sp>
      <p:sp>
        <p:nvSpPr>
          <p:cNvPr id="8" name="Shape 6"/>
          <p:cNvSpPr/>
          <p:nvPr/>
        </p:nvSpPr>
        <p:spPr>
          <a:xfrm>
            <a:off x="7315200" y="2678430"/>
            <a:ext cx="6494859" cy="2454116"/>
          </a:xfrm>
          <a:prstGeom prst="rect">
            <a:avLst/>
          </a:prstGeom>
          <a:solidFill>
            <a:srgbClr val="304755"/>
          </a:solidFill>
          <a:ln/>
        </p:spPr>
      </p:sp>
      <p:sp>
        <p:nvSpPr>
          <p:cNvPr id="9" name="Shape 7"/>
          <p:cNvSpPr/>
          <p:nvPr/>
        </p:nvSpPr>
        <p:spPr>
          <a:xfrm>
            <a:off x="7315200" y="2678430"/>
            <a:ext cx="30480" cy="2454116"/>
          </a:xfrm>
          <a:prstGeom prst="roundRect">
            <a:avLst>
              <a:gd name="adj" fmla="val 115349"/>
            </a:avLst>
          </a:prstGeom>
          <a:solidFill>
            <a:srgbClr val="49606E"/>
          </a:solidFill>
          <a:ln/>
        </p:spPr>
      </p:sp>
      <p:sp>
        <p:nvSpPr>
          <p:cNvPr id="10" name="Text 8"/>
          <p:cNvSpPr/>
          <p:nvPr/>
        </p:nvSpPr>
        <p:spPr>
          <a:xfrm>
            <a:off x="7901107" y="2912745"/>
            <a:ext cx="5066109" cy="344686"/>
          </a:xfrm>
          <a:prstGeom prst="rect">
            <a:avLst/>
          </a:prstGeom>
          <a:noFill/>
          <a:ln/>
        </p:spPr>
        <p:txBody>
          <a:bodyPr wrap="none" lIns="0" tIns="0" rIns="0" bIns="0" rtlCol="0" anchor="t"/>
          <a:lstStyle/>
          <a:p>
            <a:pPr marL="0" indent="0" algn="l">
              <a:lnSpc>
                <a:spcPts val="2700"/>
              </a:lnSpc>
              <a:buNone/>
            </a:pPr>
            <a:r>
              <a:rPr lang="en-US" sz="2150" dirty="0">
                <a:solidFill>
                  <a:srgbClr val="CAD6DE"/>
                </a:solidFill>
                <a:latin typeface="Unbounded" pitchFamily="34" charset="0"/>
                <a:ea typeface="Unbounded" pitchFamily="34" charset="-122"/>
                <a:cs typeface="Unbounded" pitchFamily="34" charset="-120"/>
              </a:rPr>
              <a:t>No HTTPS or Invalid Certificate</a:t>
            </a:r>
            <a:endParaRPr lang="en-US" sz="2150" dirty="0"/>
          </a:p>
        </p:txBody>
      </p:sp>
      <p:sp>
        <p:nvSpPr>
          <p:cNvPr id="11" name="Text 9"/>
          <p:cNvSpPr/>
          <p:nvPr/>
        </p:nvSpPr>
        <p:spPr>
          <a:xfrm>
            <a:off x="7901107" y="3398044"/>
            <a:ext cx="5674638" cy="1500188"/>
          </a:xfrm>
          <a:prstGeom prst="rect">
            <a:avLst/>
          </a:prstGeom>
          <a:noFill/>
          <a:ln/>
        </p:spPr>
        <p:txBody>
          <a:bodyPr wrap="square" lIns="0" tIns="0" rIns="0" bIns="0" rtlCol="0" anchor="t"/>
          <a:lstStyle/>
          <a:p>
            <a:pPr marL="0" indent="0" algn="l">
              <a:lnSpc>
                <a:spcPts val="2950"/>
              </a:lnSpc>
              <a:buNone/>
            </a:pPr>
            <a:r>
              <a:rPr lang="en-US" sz="1800" dirty="0">
                <a:solidFill>
                  <a:srgbClr val="CAD6DE"/>
                </a:solidFill>
                <a:latin typeface="Cabin" pitchFamily="34" charset="0"/>
                <a:ea typeface="Cabin" pitchFamily="34" charset="-122"/>
                <a:cs typeface="Cabin" pitchFamily="34" charset="-120"/>
              </a:rPr>
              <a:t>Always ensure the website uses HTTPS (indicated by a padlock icon in the URL bar). If it's missing or shows a warning, it's likely fake. Click the padlock to inspect the certificate details.</a:t>
            </a:r>
            <a:endParaRPr lang="en-US" sz="1800" dirty="0"/>
          </a:p>
        </p:txBody>
      </p:sp>
      <p:sp>
        <p:nvSpPr>
          <p:cNvPr id="12" name="Shape 10"/>
          <p:cNvSpPr/>
          <p:nvPr/>
        </p:nvSpPr>
        <p:spPr>
          <a:xfrm>
            <a:off x="820341" y="5132546"/>
            <a:ext cx="6494859" cy="2454116"/>
          </a:xfrm>
          <a:prstGeom prst="rect">
            <a:avLst/>
          </a:prstGeom>
          <a:solidFill>
            <a:srgbClr val="304755"/>
          </a:solidFill>
          <a:ln/>
        </p:spPr>
      </p:sp>
      <p:sp>
        <p:nvSpPr>
          <p:cNvPr id="13" name="Shape 11"/>
          <p:cNvSpPr/>
          <p:nvPr/>
        </p:nvSpPr>
        <p:spPr>
          <a:xfrm>
            <a:off x="820341" y="5132546"/>
            <a:ext cx="6494859" cy="30480"/>
          </a:xfrm>
          <a:prstGeom prst="roundRect">
            <a:avLst>
              <a:gd name="adj" fmla="val 115349"/>
            </a:avLst>
          </a:prstGeom>
          <a:solidFill>
            <a:srgbClr val="49606E"/>
          </a:solidFill>
          <a:ln/>
        </p:spPr>
      </p:sp>
      <p:sp>
        <p:nvSpPr>
          <p:cNvPr id="14" name="Text 12"/>
          <p:cNvSpPr/>
          <p:nvPr/>
        </p:nvSpPr>
        <p:spPr>
          <a:xfrm>
            <a:off x="1054656" y="5366861"/>
            <a:ext cx="3611404" cy="344686"/>
          </a:xfrm>
          <a:prstGeom prst="rect">
            <a:avLst/>
          </a:prstGeom>
          <a:noFill/>
          <a:ln/>
        </p:spPr>
        <p:txBody>
          <a:bodyPr wrap="none" lIns="0" tIns="0" rIns="0" bIns="0" rtlCol="0" anchor="t"/>
          <a:lstStyle/>
          <a:p>
            <a:pPr marL="0" indent="0" algn="l">
              <a:lnSpc>
                <a:spcPts val="2700"/>
              </a:lnSpc>
              <a:buNone/>
            </a:pPr>
            <a:r>
              <a:rPr lang="en-US" sz="2150" dirty="0">
                <a:solidFill>
                  <a:srgbClr val="CAD6DE"/>
                </a:solidFill>
                <a:latin typeface="Unbounded" pitchFamily="34" charset="0"/>
                <a:ea typeface="Unbounded" pitchFamily="34" charset="-122"/>
                <a:cs typeface="Unbounded" pitchFamily="34" charset="-120"/>
              </a:rPr>
              <a:t>Unexpected Requests</a:t>
            </a:r>
            <a:endParaRPr lang="en-US" sz="2150" dirty="0"/>
          </a:p>
        </p:txBody>
      </p:sp>
      <p:sp>
        <p:nvSpPr>
          <p:cNvPr id="15" name="Text 13"/>
          <p:cNvSpPr/>
          <p:nvPr/>
        </p:nvSpPr>
        <p:spPr>
          <a:xfrm>
            <a:off x="1054656" y="5852160"/>
            <a:ext cx="5674638" cy="1500188"/>
          </a:xfrm>
          <a:prstGeom prst="rect">
            <a:avLst/>
          </a:prstGeom>
          <a:noFill/>
          <a:ln/>
        </p:spPr>
        <p:txBody>
          <a:bodyPr wrap="square" lIns="0" tIns="0" rIns="0" bIns="0" rtlCol="0" anchor="t"/>
          <a:lstStyle/>
          <a:p>
            <a:pPr marL="0" indent="0" algn="l">
              <a:lnSpc>
                <a:spcPts val="2950"/>
              </a:lnSpc>
              <a:buNone/>
            </a:pPr>
            <a:r>
              <a:rPr lang="en-US" sz="1800" dirty="0">
                <a:solidFill>
                  <a:srgbClr val="CAD6DE"/>
                </a:solidFill>
                <a:latin typeface="Cabin" pitchFamily="34" charset="0"/>
                <a:ea typeface="Cabin" pitchFamily="34" charset="-122"/>
                <a:cs typeface="Cabin" pitchFamily="34" charset="-120"/>
              </a:rPr>
              <a:t>Be suspicious of websites that immediately ask for sensitive information like passwords, bank details, or personal identifiers upon arrival, especially if you didn't initiate the visit.</a:t>
            </a:r>
            <a:endParaRPr lang="en-US" sz="1800" dirty="0"/>
          </a:p>
        </p:txBody>
      </p:sp>
      <p:sp>
        <p:nvSpPr>
          <p:cNvPr id="16" name="Shape 14"/>
          <p:cNvSpPr/>
          <p:nvPr/>
        </p:nvSpPr>
        <p:spPr>
          <a:xfrm>
            <a:off x="7315200" y="5132546"/>
            <a:ext cx="6494859" cy="2454116"/>
          </a:xfrm>
          <a:prstGeom prst="rect">
            <a:avLst/>
          </a:prstGeom>
          <a:solidFill>
            <a:srgbClr val="304755"/>
          </a:solidFill>
          <a:ln/>
        </p:spPr>
      </p:sp>
      <p:sp>
        <p:nvSpPr>
          <p:cNvPr id="17" name="Shape 15"/>
          <p:cNvSpPr/>
          <p:nvPr/>
        </p:nvSpPr>
        <p:spPr>
          <a:xfrm>
            <a:off x="7315200" y="5132546"/>
            <a:ext cx="30480" cy="2454116"/>
          </a:xfrm>
          <a:prstGeom prst="roundRect">
            <a:avLst>
              <a:gd name="adj" fmla="val 115349"/>
            </a:avLst>
          </a:prstGeom>
          <a:solidFill>
            <a:srgbClr val="49606E"/>
          </a:solidFill>
          <a:ln/>
        </p:spPr>
      </p:sp>
      <p:sp>
        <p:nvSpPr>
          <p:cNvPr id="18" name="Shape 16"/>
          <p:cNvSpPr/>
          <p:nvPr/>
        </p:nvSpPr>
        <p:spPr>
          <a:xfrm>
            <a:off x="7315200" y="5132546"/>
            <a:ext cx="6494859" cy="30480"/>
          </a:xfrm>
          <a:prstGeom prst="roundRect">
            <a:avLst>
              <a:gd name="adj" fmla="val 115349"/>
            </a:avLst>
          </a:prstGeom>
          <a:solidFill>
            <a:srgbClr val="49606E"/>
          </a:solidFill>
          <a:ln/>
        </p:spPr>
      </p:sp>
      <p:sp>
        <p:nvSpPr>
          <p:cNvPr id="19" name="Text 17"/>
          <p:cNvSpPr/>
          <p:nvPr/>
        </p:nvSpPr>
        <p:spPr>
          <a:xfrm>
            <a:off x="7901107" y="5366861"/>
            <a:ext cx="3633073" cy="344686"/>
          </a:xfrm>
          <a:prstGeom prst="rect">
            <a:avLst/>
          </a:prstGeom>
          <a:noFill/>
          <a:ln/>
        </p:spPr>
        <p:txBody>
          <a:bodyPr wrap="none" lIns="0" tIns="0" rIns="0" bIns="0" rtlCol="0" anchor="t"/>
          <a:lstStyle/>
          <a:p>
            <a:pPr marL="0" indent="0" algn="l">
              <a:lnSpc>
                <a:spcPts val="2700"/>
              </a:lnSpc>
              <a:buNone/>
            </a:pPr>
            <a:r>
              <a:rPr lang="en-US" sz="2150" dirty="0">
                <a:solidFill>
                  <a:srgbClr val="CAD6DE"/>
                </a:solidFill>
                <a:latin typeface="Unbounded" pitchFamily="34" charset="0"/>
                <a:ea typeface="Unbounded" pitchFamily="34" charset="-122"/>
                <a:cs typeface="Unbounded" pitchFamily="34" charset="-120"/>
              </a:rPr>
              <a:t>Trust Your Bookmarks</a:t>
            </a:r>
            <a:endParaRPr lang="en-US" sz="2150" dirty="0"/>
          </a:p>
        </p:txBody>
      </p:sp>
      <p:sp>
        <p:nvSpPr>
          <p:cNvPr id="20" name="Text 18"/>
          <p:cNvSpPr/>
          <p:nvPr/>
        </p:nvSpPr>
        <p:spPr>
          <a:xfrm>
            <a:off x="7901107" y="5852160"/>
            <a:ext cx="5674638" cy="1125141"/>
          </a:xfrm>
          <a:prstGeom prst="rect">
            <a:avLst/>
          </a:prstGeom>
          <a:noFill/>
          <a:ln/>
        </p:spPr>
        <p:txBody>
          <a:bodyPr wrap="square" lIns="0" tIns="0" rIns="0" bIns="0" rtlCol="0" anchor="t"/>
          <a:lstStyle/>
          <a:p>
            <a:pPr marL="0" indent="0" algn="l">
              <a:lnSpc>
                <a:spcPts val="2950"/>
              </a:lnSpc>
              <a:buNone/>
            </a:pPr>
            <a:r>
              <a:rPr lang="en-US" sz="1800" dirty="0">
                <a:solidFill>
                  <a:srgbClr val="CAD6DE"/>
                </a:solidFill>
                <a:latin typeface="Cabin" pitchFamily="34" charset="0"/>
                <a:ea typeface="Cabin" pitchFamily="34" charset="-122"/>
                <a:cs typeface="Cabin" pitchFamily="34" charset="-120"/>
              </a:rPr>
              <a:t>Instead of clicking links in emails, use your saved bookmarks or type the legitimate website address directly into your browser to access services securely.</a:t>
            </a:r>
            <a:endParaRPr lang="en-US" sz="1800" dirty="0"/>
          </a:p>
        </p:txBody>
      </p:sp>
      <p:sp>
        <p:nvSpPr>
          <p:cNvPr id="21" name="Shape 19"/>
          <p:cNvSpPr/>
          <p:nvPr/>
        </p:nvSpPr>
        <p:spPr>
          <a:xfrm>
            <a:off x="7022306" y="3612535"/>
            <a:ext cx="585907" cy="585907"/>
          </a:xfrm>
          <a:prstGeom prst="roundRect">
            <a:avLst>
              <a:gd name="adj" fmla="val 6001"/>
            </a:avLst>
          </a:prstGeom>
          <a:solidFill>
            <a:srgbClr val="112836"/>
          </a:solidFill>
          <a:ln w="30480">
            <a:solidFill>
              <a:srgbClr val="49606E"/>
            </a:solidFill>
            <a:prstDash val="solid"/>
          </a:ln>
        </p:spPr>
      </p:sp>
      <p:pic>
        <p:nvPicPr>
          <p:cNvPr id="22" name="Image 0" descr="preencoded.png"/>
          <p:cNvPicPr>
            <a:picLocks noChangeAspect="1"/>
          </p:cNvPicPr>
          <p:nvPr/>
        </p:nvPicPr>
        <p:blipFill>
          <a:blip r:embed="rId3"/>
          <a:stretch>
            <a:fillRect/>
          </a:stretch>
        </p:blipFill>
        <p:spPr>
          <a:xfrm>
            <a:off x="7168753" y="3722430"/>
            <a:ext cx="292894" cy="366117"/>
          </a:xfrm>
          <a:prstGeom prst="rect">
            <a:avLst/>
          </a:prstGeom>
        </p:spPr>
      </p:pic>
      <p:sp>
        <p:nvSpPr>
          <p:cNvPr id="23" name="Shape 20"/>
          <p:cNvSpPr/>
          <p:nvPr/>
        </p:nvSpPr>
        <p:spPr>
          <a:xfrm>
            <a:off x="7022306" y="6066651"/>
            <a:ext cx="585907" cy="585907"/>
          </a:xfrm>
          <a:prstGeom prst="roundRect">
            <a:avLst>
              <a:gd name="adj" fmla="val 6001"/>
            </a:avLst>
          </a:prstGeom>
          <a:solidFill>
            <a:srgbClr val="112836"/>
          </a:solidFill>
          <a:ln w="30480">
            <a:solidFill>
              <a:srgbClr val="49606E"/>
            </a:solidFill>
            <a:prstDash val="solid"/>
          </a:ln>
        </p:spPr>
      </p:sp>
      <p:pic>
        <p:nvPicPr>
          <p:cNvPr id="24" name="Image 1" descr="preencoded.png"/>
          <p:cNvPicPr>
            <a:picLocks noChangeAspect="1"/>
          </p:cNvPicPr>
          <p:nvPr/>
        </p:nvPicPr>
        <p:blipFill>
          <a:blip r:embed="rId4"/>
          <a:stretch>
            <a:fillRect/>
          </a:stretch>
        </p:blipFill>
        <p:spPr>
          <a:xfrm>
            <a:off x="7168753" y="6176546"/>
            <a:ext cx="292894" cy="366117"/>
          </a:xfrm>
          <a:prstGeom prst="rect">
            <a:avLst/>
          </a:prstGeom>
        </p:spPr>
      </p:pic>
      <p:pic>
        <p:nvPicPr>
          <p:cNvPr id="25" name="Picture 24">
            <a:extLst>
              <a:ext uri="{FF2B5EF4-FFF2-40B4-BE49-F238E27FC236}">
                <a16:creationId xmlns:a16="http://schemas.microsoft.com/office/drawing/2014/main" id="{CA43CB9B-051E-574F-E79A-A24BF37C28CF}"/>
              </a:ext>
            </a:extLst>
          </p:cNvPr>
          <p:cNvPicPr>
            <a:picLocks noChangeAspect="1"/>
          </p:cNvPicPr>
          <p:nvPr/>
        </p:nvPicPr>
        <p:blipFill>
          <a:blip r:embed="rId5"/>
          <a:stretch>
            <a:fillRect/>
          </a:stretch>
        </p:blipFill>
        <p:spPr>
          <a:xfrm>
            <a:off x="12839450" y="7738312"/>
            <a:ext cx="1790950" cy="4912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450064"/>
            <a:ext cx="12029718"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Social Engineering Tactics Used by Attackers</a:t>
            </a:r>
            <a:endParaRPr lang="en-US" sz="3500" dirty="0"/>
          </a:p>
        </p:txBody>
      </p:sp>
      <p:sp>
        <p:nvSpPr>
          <p:cNvPr id="3" name="Text 1"/>
          <p:cNvSpPr/>
          <p:nvPr/>
        </p:nvSpPr>
        <p:spPr>
          <a:xfrm>
            <a:off x="779973" y="1195884"/>
            <a:ext cx="12954952" cy="6542427"/>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Phishing is a form of social engineering, where psychological manipulation is used to trick people into performing actions or divulging confidential information.</a:t>
            </a:r>
          </a:p>
          <a:p>
            <a:pPr marL="0" indent="0" algn="l">
              <a:lnSpc>
                <a:spcPts val="3000"/>
              </a:lnSpc>
              <a:buNone/>
            </a:pPr>
            <a:endParaRPr lang="en-US" sz="1850" dirty="0">
              <a:solidFill>
                <a:srgbClr val="CAD6DE"/>
              </a:solidFill>
              <a:latin typeface="Cabin" pitchFamily="34" charset="0"/>
              <a:ea typeface="Cabin" pitchFamily="34" charset="-122"/>
              <a:cs typeface="Cabin" pitchFamily="34" charset="-120"/>
            </a:endParaRPr>
          </a:p>
          <a:p>
            <a:pPr marL="285750" indent="-285750">
              <a:buFont typeface="Arial" panose="020B0604020202020204" pitchFamily="34" charset="0"/>
              <a:buChar char="•"/>
            </a:pPr>
            <a:r>
              <a:rPr lang="en-US" dirty="0">
                <a:solidFill>
                  <a:schemeClr val="bg1"/>
                </a:solidFill>
                <a:latin typeface="Cabin" panose="020B0604020202020204" charset="0"/>
              </a:rPr>
              <a:t>Authority Impersonation</a:t>
            </a:r>
            <a:br>
              <a:rPr lang="en-US" dirty="0">
                <a:solidFill>
                  <a:schemeClr val="bg1"/>
                </a:solidFill>
                <a:latin typeface="Cabin" panose="020B0604020202020204" charset="0"/>
              </a:rPr>
            </a:br>
            <a:r>
              <a:rPr lang="en-US" dirty="0">
                <a:solidFill>
                  <a:schemeClr val="bg1"/>
                </a:solidFill>
                <a:latin typeface="Cabin" panose="020B0604020202020204" charset="0"/>
              </a:rPr>
              <a:t>	Pretend to be bosses, IT, or trusted staff and pressure you to act.</a:t>
            </a:r>
          </a:p>
          <a:p>
            <a:pPr marL="285750" indent="-285750">
              <a:buFont typeface="Arial" panose="020B0604020202020204" pitchFamily="34" charset="0"/>
              <a:buChar char="•"/>
            </a:pPr>
            <a:r>
              <a:rPr lang="en-US" dirty="0">
                <a:solidFill>
                  <a:schemeClr val="bg1"/>
                </a:solidFill>
                <a:latin typeface="Cabin" panose="020B0604020202020204" charset="0"/>
              </a:rPr>
              <a:t>Urgency &amp; Fear</a:t>
            </a:r>
            <a:br>
              <a:rPr lang="en-US" dirty="0">
                <a:solidFill>
                  <a:schemeClr val="bg1"/>
                </a:solidFill>
                <a:latin typeface="Cabin" panose="020B0604020202020204" charset="0"/>
              </a:rPr>
            </a:br>
            <a:r>
              <a:rPr lang="en-US" dirty="0">
                <a:solidFill>
                  <a:schemeClr val="bg1"/>
                </a:solidFill>
                <a:latin typeface="Cabin" panose="020B0604020202020204" charset="0"/>
              </a:rPr>
              <a:t>	Push for quick action with threats (“Account locked!”), limiting time to think.</a:t>
            </a:r>
          </a:p>
          <a:p>
            <a:pPr marL="285750" indent="-285750">
              <a:buFont typeface="Arial" panose="020B0604020202020204" pitchFamily="34" charset="0"/>
              <a:buChar char="•"/>
            </a:pPr>
            <a:r>
              <a:rPr lang="en-US" dirty="0">
                <a:solidFill>
                  <a:schemeClr val="bg1"/>
                </a:solidFill>
                <a:latin typeface="Cabin" panose="020B0604020202020204" charset="0"/>
              </a:rPr>
              <a:t>Pretexting</a:t>
            </a:r>
            <a:br>
              <a:rPr lang="en-US" dirty="0">
                <a:solidFill>
                  <a:schemeClr val="bg1"/>
                </a:solidFill>
                <a:latin typeface="Cabin" panose="020B0604020202020204" charset="0"/>
              </a:rPr>
            </a:br>
            <a:r>
              <a:rPr lang="en-US" dirty="0">
                <a:solidFill>
                  <a:schemeClr val="bg1"/>
                </a:solidFill>
                <a:latin typeface="Cabin" panose="020B0604020202020204" charset="0"/>
              </a:rPr>
              <a:t>	Invent fake scenarios to gain information (e.g., “HR needs your payroll info”).</a:t>
            </a:r>
          </a:p>
          <a:p>
            <a:pPr marL="285750" indent="-285750">
              <a:buFont typeface="Arial" panose="020B0604020202020204" pitchFamily="34" charset="0"/>
              <a:buChar char="•"/>
            </a:pPr>
            <a:r>
              <a:rPr lang="en-US" dirty="0">
                <a:solidFill>
                  <a:schemeClr val="bg1"/>
                </a:solidFill>
                <a:latin typeface="Cabin" panose="020B0604020202020204" charset="0"/>
              </a:rPr>
              <a:t>Baiting</a:t>
            </a:r>
            <a:br>
              <a:rPr lang="en-US" dirty="0">
                <a:solidFill>
                  <a:schemeClr val="bg1"/>
                </a:solidFill>
                <a:latin typeface="Cabin" panose="020B0604020202020204" charset="0"/>
              </a:rPr>
            </a:br>
            <a:r>
              <a:rPr lang="en-US" dirty="0">
                <a:solidFill>
                  <a:schemeClr val="bg1"/>
                </a:solidFill>
                <a:latin typeface="Cabin" panose="020B0604020202020204" charset="0"/>
              </a:rPr>
              <a:t>	Offer freebies, downloads, or even USB drives to trick you into exposing data.</a:t>
            </a:r>
          </a:p>
          <a:p>
            <a:pPr marL="285750" indent="-285750">
              <a:buFont typeface="Arial" panose="020B0604020202020204" pitchFamily="34" charset="0"/>
              <a:buChar char="•"/>
            </a:pPr>
            <a:r>
              <a:rPr lang="en-US" dirty="0">
                <a:solidFill>
                  <a:schemeClr val="bg1"/>
                </a:solidFill>
                <a:latin typeface="Cabin" panose="020B0604020202020204" charset="0"/>
              </a:rPr>
              <a:t>Tailgating</a:t>
            </a:r>
            <a:br>
              <a:rPr lang="en-US" dirty="0">
                <a:solidFill>
                  <a:schemeClr val="bg1"/>
                </a:solidFill>
                <a:latin typeface="Cabin" panose="020B0604020202020204" charset="0"/>
              </a:rPr>
            </a:br>
            <a:r>
              <a:rPr lang="en-US" dirty="0">
                <a:solidFill>
                  <a:schemeClr val="bg1"/>
                </a:solidFill>
                <a:latin typeface="Cabin" panose="020B0604020202020204" charset="0"/>
              </a:rPr>
              <a:t>	Follow employees into secure areas without proper access (“piggybacking”).</a:t>
            </a:r>
          </a:p>
          <a:p>
            <a:pPr marL="285750" indent="-285750">
              <a:buFont typeface="Arial" panose="020B0604020202020204" pitchFamily="34" charset="0"/>
              <a:buChar char="•"/>
            </a:pPr>
            <a:r>
              <a:rPr lang="en-US" dirty="0">
                <a:solidFill>
                  <a:schemeClr val="bg1"/>
                </a:solidFill>
                <a:latin typeface="Cabin" panose="020B0604020202020204" charset="0"/>
              </a:rPr>
              <a:t>Spear Phishing</a:t>
            </a:r>
            <a:br>
              <a:rPr lang="en-US" dirty="0">
                <a:solidFill>
                  <a:schemeClr val="bg1"/>
                </a:solidFill>
                <a:latin typeface="Cabin" panose="020B0604020202020204" charset="0"/>
              </a:rPr>
            </a:br>
            <a:r>
              <a:rPr lang="en-US" dirty="0">
                <a:solidFill>
                  <a:schemeClr val="bg1"/>
                </a:solidFill>
                <a:latin typeface="Cabin" panose="020B0604020202020204" charset="0"/>
              </a:rPr>
              <a:t>	Personalized emails using your details from social media to look convincing.</a:t>
            </a:r>
          </a:p>
          <a:p>
            <a:pPr marL="285750" indent="-285750">
              <a:buFont typeface="Arial" panose="020B0604020202020204" pitchFamily="34" charset="0"/>
              <a:buChar char="•"/>
            </a:pPr>
            <a:r>
              <a:rPr lang="en-US" dirty="0">
                <a:solidFill>
                  <a:schemeClr val="bg1"/>
                </a:solidFill>
                <a:latin typeface="Cabin" panose="020B0604020202020204" charset="0"/>
              </a:rPr>
              <a:t>Quishing (QR Code Phishing)</a:t>
            </a:r>
            <a:br>
              <a:rPr lang="en-US" dirty="0">
                <a:solidFill>
                  <a:schemeClr val="bg1"/>
                </a:solidFill>
                <a:latin typeface="Cabin" panose="020B0604020202020204" charset="0"/>
              </a:rPr>
            </a:br>
            <a:r>
              <a:rPr lang="en-US" dirty="0">
                <a:solidFill>
                  <a:schemeClr val="bg1"/>
                </a:solidFill>
                <a:latin typeface="Cabin" panose="020B0604020202020204" charset="0"/>
              </a:rPr>
              <a:t>	Use malicious QR codes that link to fake websites.</a:t>
            </a:r>
          </a:p>
          <a:p>
            <a:pPr marL="285750" indent="-285750">
              <a:buFont typeface="Arial" panose="020B0604020202020204" pitchFamily="34" charset="0"/>
              <a:buChar char="•"/>
            </a:pPr>
            <a:r>
              <a:rPr lang="en-US" dirty="0">
                <a:solidFill>
                  <a:schemeClr val="bg1"/>
                </a:solidFill>
                <a:latin typeface="Cabin" panose="020B0604020202020204" charset="0"/>
              </a:rPr>
              <a:t>Impersonation in Messages</a:t>
            </a:r>
            <a:br>
              <a:rPr lang="en-US" dirty="0">
                <a:solidFill>
                  <a:schemeClr val="bg1"/>
                </a:solidFill>
                <a:latin typeface="Cabin" panose="020B0604020202020204" charset="0"/>
              </a:rPr>
            </a:br>
            <a:r>
              <a:rPr lang="en-US" dirty="0">
                <a:solidFill>
                  <a:schemeClr val="bg1"/>
                </a:solidFill>
                <a:latin typeface="Cabin" panose="020B0604020202020204" charset="0"/>
              </a:rPr>
              <a:t>	Join existing chats pretending to be a coworker or vendor.</a:t>
            </a:r>
          </a:p>
          <a:p>
            <a:pPr marL="285750" indent="-285750">
              <a:buFont typeface="Arial" panose="020B0604020202020204" pitchFamily="34" charset="0"/>
              <a:buChar char="•"/>
            </a:pPr>
            <a:r>
              <a:rPr lang="en-US" dirty="0">
                <a:solidFill>
                  <a:schemeClr val="bg1"/>
                </a:solidFill>
                <a:latin typeface="Cabin" panose="020B0604020202020204" charset="0"/>
              </a:rPr>
              <a:t>Emotional Manipulation</a:t>
            </a:r>
            <a:br>
              <a:rPr lang="en-US" dirty="0">
                <a:solidFill>
                  <a:schemeClr val="bg1"/>
                </a:solidFill>
                <a:latin typeface="Cabin" panose="020B0604020202020204" charset="0"/>
              </a:rPr>
            </a:br>
            <a:r>
              <a:rPr lang="en-US" dirty="0">
                <a:solidFill>
                  <a:schemeClr val="bg1"/>
                </a:solidFill>
                <a:latin typeface="Cabin" panose="020B0604020202020204" charset="0"/>
              </a:rPr>
              <a:t>	Play on fear, greed, curiosity, or sympathy to get a response.</a:t>
            </a:r>
          </a:p>
          <a:p>
            <a:endParaRPr lang="en-US" dirty="0"/>
          </a:p>
          <a:p>
            <a:pPr marL="0" indent="0" algn="l">
              <a:lnSpc>
                <a:spcPts val="3000"/>
              </a:lnSpc>
              <a:buNone/>
            </a:pPr>
            <a:endParaRPr lang="en-US" sz="1850" dirty="0">
              <a:solidFill>
                <a:srgbClr val="CAD6DE"/>
              </a:solidFill>
              <a:latin typeface="Cabin" pitchFamily="34" charset="0"/>
            </a:endParaRPr>
          </a:p>
          <a:p>
            <a:pPr marL="0" indent="0" algn="l">
              <a:lnSpc>
                <a:spcPts val="3000"/>
              </a:lnSpc>
              <a:buNone/>
            </a:pPr>
            <a:endParaRPr lang="en-US" sz="1850" dirty="0">
              <a:solidFill>
                <a:srgbClr val="CAD6DE"/>
              </a:solidFill>
              <a:latin typeface="Cabin" pitchFamily="34" charset="0"/>
            </a:endParaRPr>
          </a:p>
          <a:p>
            <a:pPr marL="0" indent="0" algn="l">
              <a:lnSpc>
                <a:spcPts val="3000"/>
              </a:lnSpc>
              <a:buNone/>
            </a:pPr>
            <a:endParaRPr lang="en-US" sz="1850" dirty="0">
              <a:solidFill>
                <a:srgbClr val="CAD6DE"/>
              </a:solidFill>
              <a:latin typeface="Cabin" pitchFamily="34" charset="0"/>
            </a:endParaRPr>
          </a:p>
          <a:p>
            <a:pPr marL="0" indent="0" algn="l">
              <a:lnSpc>
                <a:spcPts val="3000"/>
              </a:lnSpc>
              <a:buNone/>
            </a:pPr>
            <a:endParaRPr lang="en-US" sz="1850" dirty="0">
              <a:solidFill>
                <a:srgbClr val="CAD6DE"/>
              </a:solidFill>
              <a:latin typeface="Cabin" pitchFamily="34" charset="0"/>
            </a:endParaRPr>
          </a:p>
          <a:p>
            <a:pPr marL="0" indent="0" algn="l">
              <a:lnSpc>
                <a:spcPts val="3000"/>
              </a:lnSpc>
              <a:buNone/>
            </a:pPr>
            <a:endParaRPr lang="en-US" sz="1850" dirty="0">
              <a:solidFill>
                <a:srgbClr val="CAD6DE"/>
              </a:solidFill>
              <a:latin typeface="Cabin" pitchFamily="34" charset="0"/>
            </a:endParaRPr>
          </a:p>
          <a:p>
            <a:pPr marL="0" indent="0" algn="l">
              <a:lnSpc>
                <a:spcPts val="3000"/>
              </a:lnSpc>
              <a:buNone/>
            </a:pPr>
            <a:endParaRPr lang="en-US" sz="1850" dirty="0">
              <a:solidFill>
                <a:srgbClr val="CAD6DE"/>
              </a:solidFill>
              <a:latin typeface="Cabin" pitchFamily="34" charset="0"/>
            </a:endParaRPr>
          </a:p>
          <a:p>
            <a:pPr marL="0" indent="0" algn="l">
              <a:lnSpc>
                <a:spcPts val="3000"/>
              </a:lnSpc>
              <a:buNone/>
            </a:pPr>
            <a:endParaRPr lang="en-US" sz="1850" dirty="0">
              <a:solidFill>
                <a:srgbClr val="CAD6DE"/>
              </a:solidFill>
              <a:latin typeface="Cabin" pitchFamily="34" charset="0"/>
            </a:endParaRPr>
          </a:p>
          <a:p>
            <a:pPr marL="0" indent="0" algn="l">
              <a:lnSpc>
                <a:spcPts val="3000"/>
              </a:lnSpc>
              <a:buNone/>
            </a:pPr>
            <a:endParaRPr lang="en-US" sz="1850" dirty="0">
              <a:solidFill>
                <a:srgbClr val="CAD6DE"/>
              </a:solidFill>
              <a:latin typeface="Cabin" pitchFamily="34" charset="0"/>
            </a:endParaRPr>
          </a:p>
          <a:p>
            <a:pPr marL="0" indent="0" algn="l">
              <a:lnSpc>
                <a:spcPts val="3000"/>
              </a:lnSpc>
              <a:buNone/>
            </a:pPr>
            <a:endParaRPr lang="en-US" sz="1850" dirty="0">
              <a:solidFill>
                <a:srgbClr val="CAD6DE"/>
              </a:solidFill>
              <a:latin typeface="Cabin" pitchFamily="34" charset="0"/>
            </a:endParaRPr>
          </a:p>
          <a:p>
            <a:pPr marL="0" indent="0" algn="l">
              <a:lnSpc>
                <a:spcPts val="3000"/>
              </a:lnSpc>
              <a:buNone/>
            </a:pPr>
            <a:endParaRPr lang="en-US" sz="1850" dirty="0">
              <a:solidFill>
                <a:srgbClr val="CAD6DE"/>
              </a:solidFill>
              <a:latin typeface="Cabin" pitchFamily="34" charset="0"/>
            </a:endParaRPr>
          </a:p>
          <a:p>
            <a:pPr marL="0" indent="0" algn="l">
              <a:lnSpc>
                <a:spcPts val="3000"/>
              </a:lnSpc>
              <a:buNone/>
            </a:pPr>
            <a:endParaRPr lang="en-US" sz="1850" dirty="0">
              <a:solidFill>
                <a:srgbClr val="CAD6DE"/>
              </a:solidFill>
              <a:latin typeface="Cabin" pitchFamily="34" charset="0"/>
            </a:endParaRPr>
          </a:p>
          <a:p>
            <a:pPr marL="0" indent="0" algn="l">
              <a:lnSpc>
                <a:spcPts val="3000"/>
              </a:lnSpc>
              <a:buNone/>
            </a:pPr>
            <a:endParaRPr lang="en-US" sz="1850" dirty="0">
              <a:solidFill>
                <a:srgbClr val="CAD6DE"/>
              </a:solidFill>
              <a:latin typeface="Cabin" pitchFamily="34" charset="0"/>
            </a:endParaRPr>
          </a:p>
          <a:p>
            <a:pPr marL="0" indent="0" algn="l">
              <a:lnSpc>
                <a:spcPts val="3000"/>
              </a:lnSpc>
              <a:buNone/>
            </a:pPr>
            <a:endParaRPr lang="en-US" sz="1850" dirty="0">
              <a:solidFill>
                <a:srgbClr val="CAD6DE"/>
              </a:solidFill>
              <a:latin typeface="Cabin" pitchFamily="34" charset="0"/>
            </a:endParaRPr>
          </a:p>
          <a:p>
            <a:pPr marL="0" indent="0" algn="l">
              <a:lnSpc>
                <a:spcPts val="3000"/>
              </a:lnSpc>
              <a:buNone/>
            </a:pPr>
            <a:endParaRPr lang="en-US" sz="1850" dirty="0">
              <a:solidFill>
                <a:srgbClr val="CAD6DE"/>
              </a:solidFill>
              <a:latin typeface="Cabin" pitchFamily="34" charset="0"/>
            </a:endParaRPr>
          </a:p>
          <a:p>
            <a:pPr marL="0" indent="0" algn="l">
              <a:lnSpc>
                <a:spcPts val="3000"/>
              </a:lnSpc>
              <a:buNone/>
            </a:pPr>
            <a:endParaRPr lang="en-US" sz="1850" dirty="0"/>
          </a:p>
        </p:txBody>
      </p:sp>
      <p:sp>
        <p:nvSpPr>
          <p:cNvPr id="5" name="Text 3"/>
          <p:cNvSpPr/>
          <p:nvPr/>
        </p:nvSpPr>
        <p:spPr>
          <a:xfrm>
            <a:off x="1615559" y="4961930"/>
            <a:ext cx="12177117" cy="383024"/>
          </a:xfrm>
          <a:prstGeom prst="rect">
            <a:avLst/>
          </a:prstGeom>
          <a:noFill/>
          <a:ln/>
        </p:spPr>
        <p:txBody>
          <a:bodyPr wrap="none" lIns="0" tIns="0" rIns="0" bIns="0" rtlCol="0" anchor="t"/>
          <a:lstStyle/>
          <a:p>
            <a:pPr marL="0" indent="0" algn="l">
              <a:lnSpc>
                <a:spcPts val="3000"/>
              </a:lnSpc>
              <a:buNone/>
            </a:pPr>
            <a:endParaRPr lang="en-US" sz="1850" dirty="0"/>
          </a:p>
        </p:txBody>
      </p:sp>
      <p:pic>
        <p:nvPicPr>
          <p:cNvPr id="6" name="Picture 5">
            <a:extLst>
              <a:ext uri="{FF2B5EF4-FFF2-40B4-BE49-F238E27FC236}">
                <a16:creationId xmlns:a16="http://schemas.microsoft.com/office/drawing/2014/main" id="{02EAD4C0-5ED6-7915-CA80-20EBF34C850A}"/>
              </a:ext>
            </a:extLst>
          </p:cNvPr>
          <p:cNvPicPr>
            <a:picLocks noChangeAspect="1"/>
          </p:cNvPicPr>
          <p:nvPr/>
        </p:nvPicPr>
        <p:blipFill>
          <a:blip r:embed="rId3"/>
          <a:stretch>
            <a:fillRect/>
          </a:stretch>
        </p:blipFill>
        <p:spPr>
          <a:xfrm>
            <a:off x="12839450" y="7738312"/>
            <a:ext cx="1790950" cy="4912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18862" y="329089"/>
            <a:ext cx="3994428" cy="281583"/>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Unbounded" pitchFamily="34" charset="0"/>
                <a:ea typeface="Unbounded" pitchFamily="34" charset="-122"/>
                <a:cs typeface="Unbounded" pitchFamily="34" charset="-120"/>
              </a:rPr>
              <a:t>Real-World Phishing Examples</a:t>
            </a:r>
            <a:endParaRPr lang="en-US" sz="1750" dirty="0"/>
          </a:p>
        </p:txBody>
      </p:sp>
      <p:sp>
        <p:nvSpPr>
          <p:cNvPr id="3" name="Text 1"/>
          <p:cNvSpPr/>
          <p:nvPr/>
        </p:nvSpPr>
        <p:spPr>
          <a:xfrm>
            <a:off x="418862" y="849987"/>
            <a:ext cx="13792676" cy="191453"/>
          </a:xfrm>
          <a:prstGeom prst="rect">
            <a:avLst/>
          </a:prstGeom>
          <a:noFill/>
          <a:ln/>
        </p:spPr>
        <p:txBody>
          <a:bodyPr wrap="none" lIns="0" tIns="0" rIns="0" bIns="0" rtlCol="0" anchor="t"/>
          <a:lstStyle/>
          <a:p>
            <a:pPr marL="0" indent="0" algn="l">
              <a:lnSpc>
                <a:spcPts val="1500"/>
              </a:lnSpc>
              <a:buNone/>
            </a:pPr>
            <a:r>
              <a:rPr lang="en-US" sz="900" dirty="0">
                <a:solidFill>
                  <a:srgbClr val="CAD6DE"/>
                </a:solidFill>
                <a:latin typeface="Cabin" pitchFamily="34" charset="0"/>
                <a:ea typeface="Cabin" pitchFamily="34" charset="-122"/>
                <a:cs typeface="Cabin" pitchFamily="34" charset="-120"/>
              </a:rPr>
              <a:t>Understanding real-world scenarios helps in identifying and avoiding similar attacks. Phishing methods are constantly evolving, but the underlying tactics remain similar.</a:t>
            </a:r>
            <a:endParaRPr lang="en-US" sz="900" dirty="0"/>
          </a:p>
        </p:txBody>
      </p:sp>
      <p:sp>
        <p:nvSpPr>
          <p:cNvPr id="4" name="Text 2"/>
          <p:cNvSpPr/>
          <p:nvPr/>
        </p:nvSpPr>
        <p:spPr>
          <a:xfrm>
            <a:off x="418862" y="1295638"/>
            <a:ext cx="1417201" cy="175974"/>
          </a:xfrm>
          <a:prstGeom prst="rect">
            <a:avLst/>
          </a:prstGeom>
          <a:noFill/>
          <a:ln/>
        </p:spPr>
        <p:txBody>
          <a:bodyPr wrap="none" lIns="0" tIns="0" rIns="0" bIns="0" rtlCol="0" anchor="t"/>
          <a:lstStyle/>
          <a:p>
            <a:pPr marL="0" indent="0" algn="l">
              <a:lnSpc>
                <a:spcPts val="1350"/>
              </a:lnSpc>
              <a:buNone/>
            </a:pPr>
            <a:r>
              <a:rPr lang="en-US" sz="1100" dirty="0">
                <a:solidFill>
                  <a:srgbClr val="FFFFFF"/>
                </a:solidFill>
                <a:latin typeface="Unbounded" pitchFamily="34" charset="0"/>
                <a:ea typeface="Unbounded" pitchFamily="34" charset="-122"/>
                <a:cs typeface="Unbounded" pitchFamily="34" charset="-120"/>
              </a:rPr>
              <a:t>Fake Bank Alerts</a:t>
            </a:r>
            <a:endParaRPr lang="en-US" sz="1100" dirty="0"/>
          </a:p>
        </p:txBody>
      </p:sp>
      <p:sp>
        <p:nvSpPr>
          <p:cNvPr id="5" name="Text 3"/>
          <p:cNvSpPr/>
          <p:nvPr/>
        </p:nvSpPr>
        <p:spPr>
          <a:xfrm>
            <a:off x="418862" y="1591270"/>
            <a:ext cx="6750368" cy="574358"/>
          </a:xfrm>
          <a:prstGeom prst="rect">
            <a:avLst/>
          </a:prstGeom>
          <a:noFill/>
          <a:ln/>
        </p:spPr>
        <p:txBody>
          <a:bodyPr wrap="square" lIns="0" tIns="0" rIns="0" bIns="0" rtlCol="0" anchor="t"/>
          <a:lstStyle/>
          <a:p>
            <a:pPr marL="0" indent="0" algn="l">
              <a:lnSpc>
                <a:spcPts val="1500"/>
              </a:lnSpc>
              <a:buNone/>
            </a:pPr>
            <a:r>
              <a:rPr lang="en-US" sz="900" dirty="0">
                <a:solidFill>
                  <a:srgbClr val="CAD6DE"/>
                </a:solidFill>
                <a:latin typeface="Cabin" pitchFamily="34" charset="0"/>
                <a:ea typeface="Cabin" pitchFamily="34" charset="-122"/>
                <a:cs typeface="Cabin" pitchFamily="34" charset="-120"/>
              </a:rPr>
              <a:t>Emails masquerading as your bank, claiming suspicious activity or account verification is needed. They direct you to a fake login page to steal credentials. For example, a recent scam involved emails warning of "unusual spending" and asking users to "verify their identity" via a malicious link.</a:t>
            </a:r>
            <a:endParaRPr lang="en-US" sz="900" dirty="0"/>
          </a:p>
        </p:txBody>
      </p:sp>
      <p:pic>
        <p:nvPicPr>
          <p:cNvPr id="6" name="Image 0" descr="preencoded.png"/>
          <p:cNvPicPr>
            <a:picLocks noChangeAspect="1"/>
          </p:cNvPicPr>
          <p:nvPr/>
        </p:nvPicPr>
        <p:blipFill>
          <a:blip r:embed="rId3"/>
          <a:stretch>
            <a:fillRect/>
          </a:stretch>
        </p:blipFill>
        <p:spPr>
          <a:xfrm>
            <a:off x="418862" y="2369793"/>
            <a:ext cx="5614163" cy="5614163"/>
          </a:xfrm>
          <a:prstGeom prst="rect">
            <a:avLst/>
          </a:prstGeom>
        </p:spPr>
      </p:pic>
      <p:pic>
        <p:nvPicPr>
          <p:cNvPr id="7" name="Image 1" descr="preencoded.png"/>
          <p:cNvPicPr>
            <a:picLocks noChangeAspect="1"/>
          </p:cNvPicPr>
          <p:nvPr/>
        </p:nvPicPr>
        <p:blipFill>
          <a:blip r:embed="rId4"/>
          <a:stretch>
            <a:fillRect/>
          </a:stretch>
        </p:blipFill>
        <p:spPr>
          <a:xfrm>
            <a:off x="7674410" y="2313422"/>
            <a:ext cx="5614163" cy="5614163"/>
          </a:xfrm>
          <a:prstGeom prst="rect">
            <a:avLst/>
          </a:prstGeom>
        </p:spPr>
      </p:pic>
      <p:sp>
        <p:nvSpPr>
          <p:cNvPr id="8" name="Text 4"/>
          <p:cNvSpPr/>
          <p:nvPr/>
        </p:nvSpPr>
        <p:spPr>
          <a:xfrm>
            <a:off x="7315200" y="1295638"/>
            <a:ext cx="2190393" cy="175974"/>
          </a:xfrm>
          <a:prstGeom prst="rect">
            <a:avLst/>
          </a:prstGeom>
          <a:noFill/>
          <a:ln/>
        </p:spPr>
        <p:txBody>
          <a:bodyPr wrap="none" lIns="0" tIns="0" rIns="0" bIns="0" rtlCol="0" anchor="t"/>
          <a:lstStyle/>
          <a:p>
            <a:pPr marL="0" indent="0" algn="l">
              <a:lnSpc>
                <a:spcPts val="1350"/>
              </a:lnSpc>
              <a:buNone/>
            </a:pPr>
            <a:r>
              <a:rPr lang="en-US" sz="1100" dirty="0">
                <a:solidFill>
                  <a:srgbClr val="FFFFFF"/>
                </a:solidFill>
                <a:latin typeface="Unbounded" pitchFamily="34" charset="0"/>
                <a:ea typeface="Unbounded" pitchFamily="34" charset="-122"/>
                <a:cs typeface="Unbounded" pitchFamily="34" charset="-120"/>
              </a:rPr>
              <a:t>Smishing &amp; Vishing Scams</a:t>
            </a:r>
            <a:endParaRPr lang="en-US" sz="1100" dirty="0"/>
          </a:p>
        </p:txBody>
      </p:sp>
      <p:sp>
        <p:nvSpPr>
          <p:cNvPr id="9" name="Text 5"/>
          <p:cNvSpPr/>
          <p:nvPr/>
        </p:nvSpPr>
        <p:spPr>
          <a:xfrm>
            <a:off x="7674410" y="1591270"/>
            <a:ext cx="6750368" cy="574358"/>
          </a:xfrm>
          <a:prstGeom prst="rect">
            <a:avLst/>
          </a:prstGeom>
          <a:noFill/>
          <a:ln/>
        </p:spPr>
        <p:txBody>
          <a:bodyPr wrap="square" lIns="0" tIns="0" rIns="0" bIns="0" rtlCol="0" anchor="t"/>
          <a:lstStyle/>
          <a:p>
            <a:pPr marL="0" indent="0" algn="l">
              <a:lnSpc>
                <a:spcPts val="1500"/>
              </a:lnSpc>
              <a:buNone/>
            </a:pPr>
            <a:r>
              <a:rPr lang="en-US" sz="900" dirty="0">
                <a:solidFill>
                  <a:srgbClr val="CAD6DE"/>
                </a:solidFill>
                <a:latin typeface="Cabin" pitchFamily="34" charset="0"/>
                <a:ea typeface="Cabin" pitchFamily="34" charset="-122"/>
                <a:cs typeface="Cabin" pitchFamily="34" charset="-120"/>
              </a:rPr>
              <a:t>SMS messages (smishing) with tempting offers or urgent alerts that contain malicious links. Vishing (voice phishing) involves calls from impersonators (e.g., IT support, HMRC) asking for sensitive data or remote access. A common smishing scam in the UK involves fake delivery notices from parcel companies.</a:t>
            </a:r>
            <a:endParaRPr lang="en-US" sz="900" dirty="0"/>
          </a:p>
        </p:txBody>
      </p:sp>
      <p:pic>
        <p:nvPicPr>
          <p:cNvPr id="10" name="Picture 9">
            <a:extLst>
              <a:ext uri="{FF2B5EF4-FFF2-40B4-BE49-F238E27FC236}">
                <a16:creationId xmlns:a16="http://schemas.microsoft.com/office/drawing/2014/main" id="{B22579EE-D41B-5B4A-636B-EC0CC1055722}"/>
              </a:ext>
            </a:extLst>
          </p:cNvPr>
          <p:cNvPicPr>
            <a:picLocks noChangeAspect="1"/>
          </p:cNvPicPr>
          <p:nvPr/>
        </p:nvPicPr>
        <p:blipFill>
          <a:blip r:embed="rId5"/>
          <a:stretch>
            <a:fillRect/>
          </a:stretch>
        </p:blipFill>
        <p:spPr>
          <a:xfrm>
            <a:off x="12839450" y="8060888"/>
            <a:ext cx="1790950" cy="168711"/>
          </a:xfrm>
          <a:prstGeom prst="rect">
            <a:avLst/>
          </a:prstGeom>
        </p:spPr>
      </p:pic>
      <p:pic>
        <p:nvPicPr>
          <p:cNvPr id="11" name="Picture 10">
            <a:extLst>
              <a:ext uri="{FF2B5EF4-FFF2-40B4-BE49-F238E27FC236}">
                <a16:creationId xmlns:a16="http://schemas.microsoft.com/office/drawing/2014/main" id="{CF7F23AD-856E-3CC2-5A5F-B4289A4943C2}"/>
              </a:ext>
            </a:extLst>
          </p:cNvPr>
          <p:cNvPicPr>
            <a:picLocks noChangeAspect="1"/>
          </p:cNvPicPr>
          <p:nvPr/>
        </p:nvPicPr>
        <p:blipFill>
          <a:blip r:embed="rId5"/>
          <a:stretch>
            <a:fillRect/>
          </a:stretch>
        </p:blipFill>
        <p:spPr>
          <a:xfrm>
            <a:off x="13288574" y="7738312"/>
            <a:ext cx="1341826" cy="491288"/>
          </a:xfrm>
          <a:prstGeom prst="rect">
            <a:avLst/>
          </a:prstGeom>
        </p:spPr>
      </p:pic>
      <p:pic>
        <p:nvPicPr>
          <p:cNvPr id="14" name="Picture 13">
            <a:extLst>
              <a:ext uri="{FF2B5EF4-FFF2-40B4-BE49-F238E27FC236}">
                <a16:creationId xmlns:a16="http://schemas.microsoft.com/office/drawing/2014/main" id="{91DF26B5-86B8-B560-4D5A-4D32E61D7B8E}"/>
              </a:ext>
            </a:extLst>
          </p:cNvPr>
          <p:cNvPicPr>
            <a:picLocks noChangeAspect="1"/>
          </p:cNvPicPr>
          <p:nvPr/>
        </p:nvPicPr>
        <p:blipFill>
          <a:blip r:embed="rId5"/>
          <a:stretch>
            <a:fillRect/>
          </a:stretch>
        </p:blipFill>
        <p:spPr>
          <a:xfrm>
            <a:off x="12393099" y="7927585"/>
            <a:ext cx="1341826" cy="3020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009" y="657582"/>
            <a:ext cx="8616791" cy="562689"/>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Best Practices to Avoid Phishing</a:t>
            </a:r>
            <a:endParaRPr lang="en-US" sz="3500" dirty="0"/>
          </a:p>
        </p:txBody>
      </p:sp>
      <p:sp>
        <p:nvSpPr>
          <p:cNvPr id="3" name="Text 1"/>
          <p:cNvSpPr/>
          <p:nvPr/>
        </p:nvSpPr>
        <p:spPr>
          <a:xfrm>
            <a:off x="837009" y="1698546"/>
            <a:ext cx="12956381" cy="382667"/>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Empower yourself with these essential habits to build a strong defence against phishing attempts.</a:t>
            </a:r>
            <a:endParaRPr lang="en-US" sz="1850" dirty="0"/>
          </a:p>
        </p:txBody>
      </p:sp>
      <p:sp>
        <p:nvSpPr>
          <p:cNvPr id="4" name="Shape 2"/>
          <p:cNvSpPr/>
          <p:nvPr/>
        </p:nvSpPr>
        <p:spPr>
          <a:xfrm>
            <a:off x="837009" y="2350175"/>
            <a:ext cx="538043" cy="538043"/>
          </a:xfrm>
          <a:prstGeom prst="roundRect">
            <a:avLst>
              <a:gd name="adj" fmla="val 6667"/>
            </a:avLst>
          </a:prstGeom>
          <a:solidFill>
            <a:srgbClr val="304755"/>
          </a:solidFill>
          <a:ln/>
        </p:spPr>
      </p:sp>
      <p:sp>
        <p:nvSpPr>
          <p:cNvPr id="5" name="Text 3"/>
          <p:cNvSpPr/>
          <p:nvPr/>
        </p:nvSpPr>
        <p:spPr>
          <a:xfrm>
            <a:off x="1614130" y="2394942"/>
            <a:ext cx="4872514" cy="422077"/>
          </a:xfrm>
          <a:prstGeom prst="rect">
            <a:avLst/>
          </a:prstGeom>
          <a:noFill/>
          <a:ln/>
        </p:spPr>
        <p:txBody>
          <a:bodyPr wrap="none" lIns="0" tIns="0" rIns="0" bIns="0" rtlCol="0" anchor="t"/>
          <a:lstStyle/>
          <a:p>
            <a:pPr marL="0" indent="0" algn="l">
              <a:lnSpc>
                <a:spcPts val="3300"/>
              </a:lnSpc>
              <a:buNone/>
            </a:pPr>
            <a:r>
              <a:rPr lang="en-US" sz="2650" dirty="0">
                <a:solidFill>
                  <a:srgbClr val="CAD6DE"/>
                </a:solidFill>
                <a:latin typeface="Unbounded" pitchFamily="34" charset="0"/>
                <a:ea typeface="Unbounded" pitchFamily="34" charset="-122"/>
                <a:cs typeface="Unbounded" pitchFamily="34" charset="-120"/>
              </a:rPr>
              <a:t>Never Share Credentials</a:t>
            </a:r>
            <a:endParaRPr lang="en-US" sz="2650" dirty="0"/>
          </a:p>
        </p:txBody>
      </p:sp>
      <p:sp>
        <p:nvSpPr>
          <p:cNvPr id="6" name="Text 4"/>
          <p:cNvSpPr/>
          <p:nvPr/>
        </p:nvSpPr>
        <p:spPr>
          <a:xfrm>
            <a:off x="1614130" y="2960489"/>
            <a:ext cx="5551646" cy="1148001"/>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Organisations will never ask for your password, PIN, or other sensitive information via email, text, or unsolicited phone calls.</a:t>
            </a:r>
            <a:endParaRPr lang="en-US" sz="1850" dirty="0"/>
          </a:p>
        </p:txBody>
      </p:sp>
      <p:sp>
        <p:nvSpPr>
          <p:cNvPr id="7" name="Shape 5"/>
          <p:cNvSpPr/>
          <p:nvPr/>
        </p:nvSpPr>
        <p:spPr>
          <a:xfrm>
            <a:off x="7464623" y="2350175"/>
            <a:ext cx="538043" cy="538043"/>
          </a:xfrm>
          <a:prstGeom prst="roundRect">
            <a:avLst>
              <a:gd name="adj" fmla="val 6667"/>
            </a:avLst>
          </a:prstGeom>
          <a:solidFill>
            <a:srgbClr val="304755"/>
          </a:solidFill>
          <a:ln/>
        </p:spPr>
      </p:sp>
      <p:sp>
        <p:nvSpPr>
          <p:cNvPr id="8" name="Text 6"/>
          <p:cNvSpPr/>
          <p:nvPr/>
        </p:nvSpPr>
        <p:spPr>
          <a:xfrm>
            <a:off x="8241744" y="2394942"/>
            <a:ext cx="5551646" cy="844153"/>
          </a:xfrm>
          <a:prstGeom prst="rect">
            <a:avLst/>
          </a:prstGeom>
          <a:noFill/>
          <a:ln/>
        </p:spPr>
        <p:txBody>
          <a:bodyPr wrap="square" lIns="0" tIns="0" rIns="0" bIns="0" rtlCol="0" anchor="t"/>
          <a:lstStyle/>
          <a:p>
            <a:pPr marL="0" indent="0" algn="l">
              <a:lnSpc>
                <a:spcPts val="3300"/>
              </a:lnSpc>
              <a:buNone/>
            </a:pPr>
            <a:r>
              <a:rPr lang="en-US" sz="2650" dirty="0">
                <a:solidFill>
                  <a:srgbClr val="CAD6DE"/>
                </a:solidFill>
                <a:latin typeface="Unbounded" pitchFamily="34" charset="0"/>
                <a:ea typeface="Unbounded" pitchFamily="34" charset="-122"/>
                <a:cs typeface="Unbounded" pitchFamily="34" charset="-120"/>
              </a:rPr>
              <a:t>Enable Multi-Factor Authentication (MFA)</a:t>
            </a:r>
            <a:endParaRPr lang="en-US" sz="2650" dirty="0"/>
          </a:p>
        </p:txBody>
      </p:sp>
      <p:sp>
        <p:nvSpPr>
          <p:cNvPr id="9" name="Text 7"/>
          <p:cNvSpPr/>
          <p:nvPr/>
        </p:nvSpPr>
        <p:spPr>
          <a:xfrm>
            <a:off x="8241744" y="3382566"/>
            <a:ext cx="5551646" cy="1148001"/>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MFA adds an extra layer of security, requiring a second verification step (like a code from your phone) even if your password is stolen.</a:t>
            </a:r>
            <a:endParaRPr lang="en-US" sz="1850" dirty="0"/>
          </a:p>
        </p:txBody>
      </p:sp>
      <p:sp>
        <p:nvSpPr>
          <p:cNvPr id="10" name="Shape 8"/>
          <p:cNvSpPr/>
          <p:nvPr/>
        </p:nvSpPr>
        <p:spPr>
          <a:xfrm>
            <a:off x="837009" y="5008840"/>
            <a:ext cx="538043" cy="538043"/>
          </a:xfrm>
          <a:prstGeom prst="roundRect">
            <a:avLst>
              <a:gd name="adj" fmla="val 6667"/>
            </a:avLst>
          </a:prstGeom>
          <a:solidFill>
            <a:srgbClr val="304755"/>
          </a:solidFill>
          <a:ln/>
        </p:spPr>
      </p:sp>
      <p:sp>
        <p:nvSpPr>
          <p:cNvPr id="11" name="Text 9"/>
          <p:cNvSpPr/>
          <p:nvPr/>
        </p:nvSpPr>
        <p:spPr>
          <a:xfrm>
            <a:off x="1614130" y="5053608"/>
            <a:ext cx="4892754" cy="422077"/>
          </a:xfrm>
          <a:prstGeom prst="rect">
            <a:avLst/>
          </a:prstGeom>
          <a:noFill/>
          <a:ln/>
        </p:spPr>
        <p:txBody>
          <a:bodyPr wrap="none" lIns="0" tIns="0" rIns="0" bIns="0" rtlCol="0" anchor="t"/>
          <a:lstStyle/>
          <a:p>
            <a:pPr marL="0" indent="0" algn="l">
              <a:lnSpc>
                <a:spcPts val="3300"/>
              </a:lnSpc>
              <a:buNone/>
            </a:pPr>
            <a:r>
              <a:rPr lang="en-US" sz="2650" dirty="0">
                <a:solidFill>
                  <a:srgbClr val="CAD6DE"/>
                </a:solidFill>
                <a:latin typeface="Unbounded" pitchFamily="34" charset="0"/>
                <a:ea typeface="Unbounded" pitchFamily="34" charset="-122"/>
                <a:cs typeface="Unbounded" pitchFamily="34" charset="-120"/>
              </a:rPr>
              <a:t>Keep Software Updated</a:t>
            </a:r>
            <a:endParaRPr lang="en-US" sz="2650" dirty="0"/>
          </a:p>
        </p:txBody>
      </p:sp>
      <p:sp>
        <p:nvSpPr>
          <p:cNvPr id="12" name="Text 10"/>
          <p:cNvSpPr/>
          <p:nvPr/>
        </p:nvSpPr>
        <p:spPr>
          <a:xfrm>
            <a:off x="1614130" y="5619155"/>
            <a:ext cx="5551646" cy="1148001"/>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Regularly update your operating system, web browser, and antivirus software. Updates often include critical security patches against new threats.</a:t>
            </a:r>
            <a:endParaRPr lang="en-US" sz="1850" dirty="0"/>
          </a:p>
        </p:txBody>
      </p:sp>
      <p:sp>
        <p:nvSpPr>
          <p:cNvPr id="13" name="Shape 11"/>
          <p:cNvSpPr/>
          <p:nvPr/>
        </p:nvSpPr>
        <p:spPr>
          <a:xfrm>
            <a:off x="7464623" y="5008840"/>
            <a:ext cx="538043" cy="538043"/>
          </a:xfrm>
          <a:prstGeom prst="roundRect">
            <a:avLst>
              <a:gd name="adj" fmla="val 6667"/>
            </a:avLst>
          </a:prstGeom>
          <a:solidFill>
            <a:srgbClr val="304755"/>
          </a:solidFill>
          <a:ln/>
        </p:spPr>
      </p:sp>
      <p:sp>
        <p:nvSpPr>
          <p:cNvPr id="14" name="Text 12"/>
          <p:cNvSpPr/>
          <p:nvPr/>
        </p:nvSpPr>
        <p:spPr>
          <a:xfrm>
            <a:off x="8241744" y="5053608"/>
            <a:ext cx="5551646" cy="844153"/>
          </a:xfrm>
          <a:prstGeom prst="rect">
            <a:avLst/>
          </a:prstGeom>
          <a:noFill/>
          <a:ln/>
        </p:spPr>
        <p:txBody>
          <a:bodyPr wrap="square" lIns="0" tIns="0" rIns="0" bIns="0" rtlCol="0" anchor="t"/>
          <a:lstStyle/>
          <a:p>
            <a:pPr marL="0" indent="0" algn="l">
              <a:lnSpc>
                <a:spcPts val="3300"/>
              </a:lnSpc>
              <a:buNone/>
            </a:pPr>
            <a:r>
              <a:rPr lang="en-US" sz="2650" dirty="0">
                <a:solidFill>
                  <a:srgbClr val="CAD6DE"/>
                </a:solidFill>
                <a:latin typeface="Unbounded" pitchFamily="34" charset="0"/>
                <a:ea typeface="Unbounded" pitchFamily="34" charset="-122"/>
                <a:cs typeface="Unbounded" pitchFamily="34" charset="-120"/>
              </a:rPr>
              <a:t>Verify Unexpected Requests</a:t>
            </a:r>
            <a:endParaRPr lang="en-US" sz="2650" dirty="0"/>
          </a:p>
        </p:txBody>
      </p:sp>
      <p:sp>
        <p:nvSpPr>
          <p:cNvPr id="15" name="Text 13"/>
          <p:cNvSpPr/>
          <p:nvPr/>
        </p:nvSpPr>
        <p:spPr>
          <a:xfrm>
            <a:off x="8241744" y="6041231"/>
            <a:ext cx="5551646" cy="153066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If you receive an unexpected request for information or action, always verify it through official channels. Call the organisation using a known, legitimate phone number, not one provided in the suspicious message.</a:t>
            </a:r>
            <a:endParaRPr lang="en-US" sz="1850" dirty="0"/>
          </a:p>
        </p:txBody>
      </p:sp>
      <p:pic>
        <p:nvPicPr>
          <p:cNvPr id="16" name="Picture 15">
            <a:extLst>
              <a:ext uri="{FF2B5EF4-FFF2-40B4-BE49-F238E27FC236}">
                <a16:creationId xmlns:a16="http://schemas.microsoft.com/office/drawing/2014/main" id="{5B69FB2D-FCC4-BAD2-E60C-90EB749EEB76}"/>
              </a:ext>
            </a:extLst>
          </p:cNvPr>
          <p:cNvPicPr>
            <a:picLocks noChangeAspect="1"/>
          </p:cNvPicPr>
          <p:nvPr/>
        </p:nvPicPr>
        <p:blipFill>
          <a:blip r:embed="rId3"/>
          <a:stretch>
            <a:fillRect/>
          </a:stretch>
        </p:blipFill>
        <p:spPr>
          <a:xfrm>
            <a:off x="12839450" y="7738312"/>
            <a:ext cx="1790950" cy="4912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6522" y="598765"/>
            <a:ext cx="11505605" cy="501848"/>
          </a:xfrm>
          <a:prstGeom prst="rect">
            <a:avLst/>
          </a:prstGeom>
          <a:noFill/>
          <a:ln/>
        </p:spPr>
        <p:txBody>
          <a:bodyPr wrap="none" lIns="0" tIns="0" rIns="0" bIns="0" rtlCol="0" anchor="t"/>
          <a:lstStyle/>
          <a:p>
            <a:pPr marL="0" indent="0" algn="l">
              <a:lnSpc>
                <a:spcPts val="3950"/>
              </a:lnSpc>
              <a:buNone/>
            </a:pPr>
            <a:r>
              <a:rPr lang="en-US" sz="3150" dirty="0">
                <a:solidFill>
                  <a:srgbClr val="FFFFFF"/>
                </a:solidFill>
                <a:latin typeface="Unbounded" pitchFamily="34" charset="0"/>
                <a:ea typeface="Unbounded" pitchFamily="34" charset="-122"/>
                <a:cs typeface="Unbounded" pitchFamily="34" charset="-120"/>
              </a:rPr>
              <a:t>Reporting and Responding to Phishing Attempts</a:t>
            </a:r>
            <a:endParaRPr lang="en-US" sz="3150" dirty="0"/>
          </a:p>
        </p:txBody>
      </p:sp>
      <p:sp>
        <p:nvSpPr>
          <p:cNvPr id="3" name="Text 1"/>
          <p:cNvSpPr/>
          <p:nvPr/>
        </p:nvSpPr>
        <p:spPr>
          <a:xfrm>
            <a:off x="746522" y="1527215"/>
            <a:ext cx="13137356" cy="341352"/>
          </a:xfrm>
          <a:prstGeom prst="rect">
            <a:avLst/>
          </a:prstGeom>
          <a:noFill/>
          <a:ln/>
        </p:spPr>
        <p:txBody>
          <a:bodyPr wrap="none" lIns="0" tIns="0" rIns="0" bIns="0" rtlCol="0" anchor="t"/>
          <a:lstStyle/>
          <a:p>
            <a:pPr marL="0" indent="0" algn="l">
              <a:lnSpc>
                <a:spcPts val="2650"/>
              </a:lnSpc>
              <a:buNone/>
            </a:pPr>
            <a:r>
              <a:rPr lang="en-US" sz="1650" dirty="0">
                <a:solidFill>
                  <a:srgbClr val="CAD6DE"/>
                </a:solidFill>
                <a:latin typeface="Cabin" pitchFamily="34" charset="0"/>
                <a:ea typeface="Cabin" pitchFamily="34" charset="-122"/>
                <a:cs typeface="Cabin" pitchFamily="34" charset="-120"/>
              </a:rPr>
              <a:t>Your active participation in reporting suspicious activity is vital to protecting yourself and the entire organisation.</a:t>
            </a:r>
            <a:endParaRPr lang="en-US" sz="1650" dirty="0"/>
          </a:p>
        </p:txBody>
      </p:sp>
      <p:sp>
        <p:nvSpPr>
          <p:cNvPr id="4" name="Shape 2"/>
          <p:cNvSpPr/>
          <p:nvPr/>
        </p:nvSpPr>
        <p:spPr>
          <a:xfrm>
            <a:off x="1066443" y="2641640"/>
            <a:ext cx="6168628" cy="213241"/>
          </a:xfrm>
          <a:prstGeom prst="roundRect">
            <a:avLst>
              <a:gd name="adj" fmla="val 15005"/>
            </a:avLst>
          </a:prstGeom>
          <a:solidFill>
            <a:srgbClr val="304755"/>
          </a:solidFill>
          <a:ln/>
        </p:spPr>
      </p:sp>
      <p:sp>
        <p:nvSpPr>
          <p:cNvPr id="5" name="Shape 3"/>
          <p:cNvSpPr/>
          <p:nvPr/>
        </p:nvSpPr>
        <p:spPr>
          <a:xfrm>
            <a:off x="746522" y="2428399"/>
            <a:ext cx="639842" cy="639842"/>
          </a:xfrm>
          <a:prstGeom prst="roundRect">
            <a:avLst>
              <a:gd name="adj" fmla="val 71455"/>
            </a:avLst>
          </a:prstGeom>
          <a:solidFill>
            <a:srgbClr val="304755"/>
          </a:solidFill>
          <a:ln/>
        </p:spPr>
      </p:sp>
      <p:pic>
        <p:nvPicPr>
          <p:cNvPr id="6" name="Image 0" descr="preencoded.png"/>
          <p:cNvPicPr>
            <a:picLocks noChangeAspect="1"/>
          </p:cNvPicPr>
          <p:nvPr/>
        </p:nvPicPr>
        <p:blipFill>
          <a:blip r:embed="rId3"/>
          <a:stretch>
            <a:fillRect/>
          </a:stretch>
        </p:blipFill>
        <p:spPr>
          <a:xfrm>
            <a:off x="906423" y="2548414"/>
            <a:ext cx="319921" cy="399931"/>
          </a:xfrm>
          <a:prstGeom prst="rect">
            <a:avLst/>
          </a:prstGeom>
        </p:spPr>
      </p:pic>
      <p:sp>
        <p:nvSpPr>
          <p:cNvPr id="7" name="Text 4"/>
          <p:cNvSpPr/>
          <p:nvPr/>
        </p:nvSpPr>
        <p:spPr>
          <a:xfrm>
            <a:off x="959763" y="3281482"/>
            <a:ext cx="2509480" cy="313730"/>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Identify &amp; Isolate</a:t>
            </a:r>
            <a:endParaRPr lang="en-US" sz="1950" dirty="0"/>
          </a:p>
        </p:txBody>
      </p:sp>
      <p:sp>
        <p:nvSpPr>
          <p:cNvPr id="8" name="Text 5"/>
          <p:cNvSpPr/>
          <p:nvPr/>
        </p:nvSpPr>
        <p:spPr>
          <a:xfrm>
            <a:off x="959763" y="3723084"/>
            <a:ext cx="6062186" cy="1024057"/>
          </a:xfrm>
          <a:prstGeom prst="rect">
            <a:avLst/>
          </a:prstGeom>
          <a:noFill/>
          <a:ln/>
        </p:spPr>
        <p:txBody>
          <a:bodyPr wrap="square" lIns="0" tIns="0" rIns="0" bIns="0" rtlCol="0" anchor="t"/>
          <a:lstStyle/>
          <a:p>
            <a:pPr marL="0" indent="0" algn="l">
              <a:lnSpc>
                <a:spcPts val="2650"/>
              </a:lnSpc>
              <a:buNone/>
            </a:pPr>
            <a:r>
              <a:rPr lang="en-US" sz="1650" dirty="0">
                <a:solidFill>
                  <a:srgbClr val="CAD6DE"/>
                </a:solidFill>
                <a:latin typeface="Cabin" pitchFamily="34" charset="0"/>
                <a:ea typeface="Cabin" pitchFamily="34" charset="-122"/>
                <a:cs typeface="Cabin" pitchFamily="34" charset="-120"/>
              </a:rPr>
              <a:t>Recognise suspicious emails or messages. </a:t>
            </a:r>
            <a:r>
              <a:rPr lang="en-US" sz="1650" b="1" dirty="0">
                <a:solidFill>
                  <a:srgbClr val="CAD6DE"/>
                </a:solidFill>
                <a:latin typeface="Cabin" pitchFamily="34" charset="0"/>
                <a:ea typeface="Cabin" pitchFamily="34" charset="-122"/>
                <a:cs typeface="Cabin" pitchFamily="34" charset="-120"/>
              </a:rPr>
              <a:t>Do not click</a:t>
            </a:r>
            <a:r>
              <a:rPr lang="en-US" sz="1650" dirty="0">
                <a:solidFill>
                  <a:srgbClr val="CAD6DE"/>
                </a:solidFill>
                <a:latin typeface="Cabin" pitchFamily="34" charset="0"/>
                <a:ea typeface="Cabin" pitchFamily="34" charset="-122"/>
                <a:cs typeface="Cabin" pitchFamily="34" charset="-120"/>
              </a:rPr>
              <a:t> any links or download attachments. If opened, immediately disconnect from the network if possible.</a:t>
            </a:r>
            <a:endParaRPr lang="en-US" sz="1650" dirty="0"/>
          </a:p>
        </p:txBody>
      </p:sp>
      <p:sp>
        <p:nvSpPr>
          <p:cNvPr id="9" name="Shape 6"/>
          <p:cNvSpPr/>
          <p:nvPr/>
        </p:nvSpPr>
        <p:spPr>
          <a:xfrm>
            <a:off x="7715012" y="2321719"/>
            <a:ext cx="6168747" cy="213241"/>
          </a:xfrm>
          <a:prstGeom prst="roundRect">
            <a:avLst>
              <a:gd name="adj" fmla="val 15005"/>
            </a:avLst>
          </a:prstGeom>
          <a:solidFill>
            <a:srgbClr val="304755"/>
          </a:solidFill>
          <a:ln/>
        </p:spPr>
      </p:sp>
      <p:sp>
        <p:nvSpPr>
          <p:cNvPr id="10" name="Shape 7"/>
          <p:cNvSpPr/>
          <p:nvPr/>
        </p:nvSpPr>
        <p:spPr>
          <a:xfrm>
            <a:off x="7395091" y="2108478"/>
            <a:ext cx="639842" cy="639842"/>
          </a:xfrm>
          <a:prstGeom prst="roundRect">
            <a:avLst>
              <a:gd name="adj" fmla="val 71455"/>
            </a:avLst>
          </a:prstGeom>
          <a:solidFill>
            <a:srgbClr val="304755"/>
          </a:solidFill>
          <a:ln/>
        </p:spPr>
      </p:sp>
      <p:pic>
        <p:nvPicPr>
          <p:cNvPr id="11" name="Image 1" descr="preencoded.png"/>
          <p:cNvPicPr>
            <a:picLocks noChangeAspect="1"/>
          </p:cNvPicPr>
          <p:nvPr/>
        </p:nvPicPr>
        <p:blipFill>
          <a:blip r:embed="rId4"/>
          <a:stretch>
            <a:fillRect/>
          </a:stretch>
        </p:blipFill>
        <p:spPr>
          <a:xfrm>
            <a:off x="7554992" y="2228493"/>
            <a:ext cx="319921" cy="399931"/>
          </a:xfrm>
          <a:prstGeom prst="rect">
            <a:avLst/>
          </a:prstGeom>
        </p:spPr>
      </p:pic>
      <p:sp>
        <p:nvSpPr>
          <p:cNvPr id="12" name="Text 8"/>
          <p:cNvSpPr/>
          <p:nvPr/>
        </p:nvSpPr>
        <p:spPr>
          <a:xfrm>
            <a:off x="7608332" y="2961561"/>
            <a:ext cx="2951202" cy="313730"/>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Report Immediately</a:t>
            </a:r>
            <a:endParaRPr lang="en-US" sz="1950" dirty="0"/>
          </a:p>
        </p:txBody>
      </p:sp>
      <p:sp>
        <p:nvSpPr>
          <p:cNvPr id="13" name="Text 9"/>
          <p:cNvSpPr/>
          <p:nvPr/>
        </p:nvSpPr>
        <p:spPr>
          <a:xfrm>
            <a:off x="7608332" y="3403163"/>
            <a:ext cx="6062305" cy="1024057"/>
          </a:xfrm>
          <a:prstGeom prst="rect">
            <a:avLst/>
          </a:prstGeom>
          <a:noFill/>
          <a:ln/>
        </p:spPr>
        <p:txBody>
          <a:bodyPr wrap="square" lIns="0" tIns="0" rIns="0" bIns="0" rtlCol="0" anchor="t"/>
          <a:lstStyle/>
          <a:p>
            <a:pPr marL="0" indent="0" algn="l">
              <a:lnSpc>
                <a:spcPts val="2650"/>
              </a:lnSpc>
              <a:buNone/>
            </a:pPr>
            <a:r>
              <a:rPr lang="en-US" sz="1650" dirty="0">
                <a:solidFill>
                  <a:srgbClr val="CAD6DE"/>
                </a:solidFill>
                <a:latin typeface="Cabin" pitchFamily="34" charset="0"/>
                <a:ea typeface="Cabin" pitchFamily="34" charset="-122"/>
                <a:cs typeface="Cabin" pitchFamily="34" charset="-120"/>
              </a:rPr>
              <a:t>Forward suspicious emails to your IT/security team using the designated reporting tool or email address. Provide any context if you interacted with it.</a:t>
            </a:r>
            <a:endParaRPr lang="en-US" sz="1650" dirty="0"/>
          </a:p>
        </p:txBody>
      </p:sp>
      <p:sp>
        <p:nvSpPr>
          <p:cNvPr id="14" name="Shape 10"/>
          <p:cNvSpPr/>
          <p:nvPr/>
        </p:nvSpPr>
        <p:spPr>
          <a:xfrm>
            <a:off x="1066443" y="5653445"/>
            <a:ext cx="6168628" cy="213241"/>
          </a:xfrm>
          <a:prstGeom prst="roundRect">
            <a:avLst>
              <a:gd name="adj" fmla="val 15005"/>
            </a:avLst>
          </a:prstGeom>
          <a:solidFill>
            <a:srgbClr val="304755"/>
          </a:solidFill>
          <a:ln/>
        </p:spPr>
      </p:sp>
      <p:sp>
        <p:nvSpPr>
          <p:cNvPr id="15" name="Shape 11"/>
          <p:cNvSpPr/>
          <p:nvPr/>
        </p:nvSpPr>
        <p:spPr>
          <a:xfrm>
            <a:off x="746522" y="5440204"/>
            <a:ext cx="639842" cy="639842"/>
          </a:xfrm>
          <a:prstGeom prst="roundRect">
            <a:avLst>
              <a:gd name="adj" fmla="val 71455"/>
            </a:avLst>
          </a:prstGeom>
          <a:solidFill>
            <a:srgbClr val="304755"/>
          </a:solidFill>
          <a:ln/>
        </p:spPr>
      </p:sp>
      <p:pic>
        <p:nvPicPr>
          <p:cNvPr id="16" name="Image 2" descr="preencoded.png"/>
          <p:cNvPicPr>
            <a:picLocks noChangeAspect="1"/>
          </p:cNvPicPr>
          <p:nvPr/>
        </p:nvPicPr>
        <p:blipFill>
          <a:blip r:embed="rId5"/>
          <a:stretch>
            <a:fillRect/>
          </a:stretch>
        </p:blipFill>
        <p:spPr>
          <a:xfrm>
            <a:off x="906423" y="5560219"/>
            <a:ext cx="319921" cy="399931"/>
          </a:xfrm>
          <a:prstGeom prst="rect">
            <a:avLst/>
          </a:prstGeom>
        </p:spPr>
      </p:pic>
      <p:sp>
        <p:nvSpPr>
          <p:cNvPr id="17" name="Text 12"/>
          <p:cNvSpPr/>
          <p:nvPr/>
        </p:nvSpPr>
        <p:spPr>
          <a:xfrm>
            <a:off x="959763" y="6293287"/>
            <a:ext cx="2509480" cy="313730"/>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Delete and Block</a:t>
            </a:r>
            <a:endParaRPr lang="en-US" sz="1950" dirty="0"/>
          </a:p>
        </p:txBody>
      </p:sp>
      <p:sp>
        <p:nvSpPr>
          <p:cNvPr id="18" name="Text 13"/>
          <p:cNvSpPr/>
          <p:nvPr/>
        </p:nvSpPr>
        <p:spPr>
          <a:xfrm>
            <a:off x="959763" y="6734889"/>
            <a:ext cx="6062186" cy="682704"/>
          </a:xfrm>
          <a:prstGeom prst="rect">
            <a:avLst/>
          </a:prstGeom>
          <a:noFill/>
          <a:ln/>
        </p:spPr>
        <p:txBody>
          <a:bodyPr wrap="square" lIns="0" tIns="0" rIns="0" bIns="0" rtlCol="0" anchor="t"/>
          <a:lstStyle/>
          <a:p>
            <a:pPr marL="0" indent="0" algn="l">
              <a:lnSpc>
                <a:spcPts val="2650"/>
              </a:lnSpc>
              <a:buNone/>
            </a:pPr>
            <a:r>
              <a:rPr lang="en-US" sz="1650" dirty="0">
                <a:solidFill>
                  <a:srgbClr val="CAD6DE"/>
                </a:solidFill>
                <a:latin typeface="Cabin" pitchFamily="34" charset="0"/>
                <a:ea typeface="Cabin" pitchFamily="34" charset="-122"/>
                <a:cs typeface="Cabin" pitchFamily="34" charset="-120"/>
              </a:rPr>
              <a:t>Once reported, delete the email from your inbox and blocked sender to prevent future attempts.</a:t>
            </a:r>
            <a:endParaRPr lang="en-US" sz="1650" dirty="0"/>
          </a:p>
        </p:txBody>
      </p:sp>
      <p:sp>
        <p:nvSpPr>
          <p:cNvPr id="19" name="Shape 14"/>
          <p:cNvSpPr/>
          <p:nvPr/>
        </p:nvSpPr>
        <p:spPr>
          <a:xfrm>
            <a:off x="7715012" y="5333524"/>
            <a:ext cx="6168747" cy="213241"/>
          </a:xfrm>
          <a:prstGeom prst="roundRect">
            <a:avLst>
              <a:gd name="adj" fmla="val 15005"/>
            </a:avLst>
          </a:prstGeom>
          <a:solidFill>
            <a:srgbClr val="304755"/>
          </a:solidFill>
          <a:ln/>
        </p:spPr>
      </p:sp>
      <p:sp>
        <p:nvSpPr>
          <p:cNvPr id="20" name="Shape 15"/>
          <p:cNvSpPr/>
          <p:nvPr/>
        </p:nvSpPr>
        <p:spPr>
          <a:xfrm>
            <a:off x="7395091" y="5120283"/>
            <a:ext cx="639842" cy="639842"/>
          </a:xfrm>
          <a:prstGeom prst="roundRect">
            <a:avLst>
              <a:gd name="adj" fmla="val 71455"/>
            </a:avLst>
          </a:prstGeom>
          <a:solidFill>
            <a:srgbClr val="304755"/>
          </a:solidFill>
          <a:ln/>
        </p:spPr>
      </p:sp>
      <p:pic>
        <p:nvPicPr>
          <p:cNvPr id="21" name="Image 3" descr="preencoded.png"/>
          <p:cNvPicPr>
            <a:picLocks noChangeAspect="1"/>
          </p:cNvPicPr>
          <p:nvPr/>
        </p:nvPicPr>
        <p:blipFill>
          <a:blip r:embed="rId6"/>
          <a:stretch>
            <a:fillRect/>
          </a:stretch>
        </p:blipFill>
        <p:spPr>
          <a:xfrm>
            <a:off x="7554992" y="5240298"/>
            <a:ext cx="319921" cy="399931"/>
          </a:xfrm>
          <a:prstGeom prst="rect">
            <a:avLst/>
          </a:prstGeom>
        </p:spPr>
      </p:pic>
      <p:sp>
        <p:nvSpPr>
          <p:cNvPr id="22" name="Text 16"/>
          <p:cNvSpPr/>
          <p:nvPr/>
        </p:nvSpPr>
        <p:spPr>
          <a:xfrm>
            <a:off x="7608332" y="5973366"/>
            <a:ext cx="2509480" cy="313730"/>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Stay Vigilant</a:t>
            </a:r>
            <a:endParaRPr lang="en-US" sz="1950" dirty="0"/>
          </a:p>
        </p:txBody>
      </p:sp>
      <p:sp>
        <p:nvSpPr>
          <p:cNvPr id="23" name="Text 17"/>
          <p:cNvSpPr/>
          <p:nvPr/>
        </p:nvSpPr>
        <p:spPr>
          <a:xfrm>
            <a:off x="7608332" y="6414968"/>
            <a:ext cx="6062305" cy="682704"/>
          </a:xfrm>
          <a:prstGeom prst="rect">
            <a:avLst/>
          </a:prstGeom>
          <a:noFill/>
          <a:ln/>
        </p:spPr>
        <p:txBody>
          <a:bodyPr wrap="square" lIns="0" tIns="0" rIns="0" bIns="0" rtlCol="0" anchor="t"/>
          <a:lstStyle/>
          <a:p>
            <a:pPr marL="0" indent="0" algn="l">
              <a:lnSpc>
                <a:spcPts val="2650"/>
              </a:lnSpc>
              <a:buNone/>
            </a:pPr>
            <a:r>
              <a:rPr lang="en-US" sz="1650" dirty="0">
                <a:solidFill>
                  <a:srgbClr val="CAD6DE"/>
                </a:solidFill>
                <a:latin typeface="Cabin" pitchFamily="34" charset="0"/>
                <a:ea typeface="Cabin" pitchFamily="34" charset="-122"/>
                <a:cs typeface="Cabin" pitchFamily="34" charset="-120"/>
              </a:rPr>
              <a:t>Regularly participate in phishing simulation exercises to hone your detection skills. Always be suspicious of unsolicited communication.</a:t>
            </a:r>
            <a:endParaRPr lang="en-US" sz="1650" dirty="0"/>
          </a:p>
        </p:txBody>
      </p:sp>
      <p:pic>
        <p:nvPicPr>
          <p:cNvPr id="24" name="Picture 23">
            <a:extLst>
              <a:ext uri="{FF2B5EF4-FFF2-40B4-BE49-F238E27FC236}">
                <a16:creationId xmlns:a16="http://schemas.microsoft.com/office/drawing/2014/main" id="{CEE53D59-8587-2EEE-1C37-02ACD866C0C0}"/>
              </a:ext>
            </a:extLst>
          </p:cNvPr>
          <p:cNvPicPr>
            <a:picLocks noChangeAspect="1"/>
          </p:cNvPicPr>
          <p:nvPr/>
        </p:nvPicPr>
        <p:blipFill>
          <a:blip r:embed="rId7"/>
          <a:stretch>
            <a:fillRect/>
          </a:stretch>
        </p:blipFill>
        <p:spPr>
          <a:xfrm>
            <a:off x="12839450" y="7738312"/>
            <a:ext cx="1790950" cy="4912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18862" y="329089"/>
            <a:ext cx="4232553" cy="281583"/>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Unbounded" pitchFamily="34" charset="0"/>
                <a:ea typeface="Unbounded" pitchFamily="34" charset="-122"/>
                <a:cs typeface="Unbounded" pitchFamily="34" charset="-120"/>
              </a:rPr>
              <a:t>Interactive Quiz: Spot the Phish!</a:t>
            </a:r>
            <a:endParaRPr lang="en-US" sz="1750" dirty="0"/>
          </a:p>
        </p:txBody>
      </p:sp>
      <p:sp>
        <p:nvSpPr>
          <p:cNvPr id="3" name="Text 1"/>
          <p:cNvSpPr/>
          <p:nvPr/>
        </p:nvSpPr>
        <p:spPr>
          <a:xfrm>
            <a:off x="418862" y="849987"/>
            <a:ext cx="13792676" cy="191453"/>
          </a:xfrm>
          <a:prstGeom prst="rect">
            <a:avLst/>
          </a:prstGeom>
          <a:noFill/>
          <a:ln/>
        </p:spPr>
        <p:txBody>
          <a:bodyPr wrap="none" lIns="0" tIns="0" rIns="0" bIns="0" rtlCol="0" anchor="t"/>
          <a:lstStyle/>
          <a:p>
            <a:pPr marL="0" indent="0" algn="l">
              <a:lnSpc>
                <a:spcPts val="1500"/>
              </a:lnSpc>
              <a:buNone/>
            </a:pPr>
            <a:r>
              <a:rPr lang="en-US" sz="900" dirty="0">
                <a:solidFill>
                  <a:srgbClr val="CAD6DE"/>
                </a:solidFill>
                <a:latin typeface="Cabin" pitchFamily="34" charset="0"/>
                <a:ea typeface="Cabin" pitchFamily="34" charset="-122"/>
                <a:cs typeface="Cabin" pitchFamily="34" charset="-120"/>
              </a:rPr>
              <a:t>Test your knowledge and sharpen your phishing detection skills with these interactive scenarios.</a:t>
            </a:r>
            <a:endParaRPr lang="en-US" sz="900" dirty="0"/>
          </a:p>
        </p:txBody>
      </p:sp>
      <p:sp>
        <p:nvSpPr>
          <p:cNvPr id="4" name="Text 2"/>
          <p:cNvSpPr/>
          <p:nvPr/>
        </p:nvSpPr>
        <p:spPr>
          <a:xfrm>
            <a:off x="418862" y="1295638"/>
            <a:ext cx="3049310" cy="211098"/>
          </a:xfrm>
          <a:prstGeom prst="rect">
            <a:avLst/>
          </a:prstGeom>
          <a:noFill/>
          <a:ln/>
        </p:spPr>
        <p:txBody>
          <a:bodyPr wrap="none" lIns="0" tIns="0" rIns="0" bIns="0" rtlCol="0" anchor="t"/>
          <a:lstStyle/>
          <a:p>
            <a:pPr marL="0" indent="0" algn="l">
              <a:lnSpc>
                <a:spcPts val="1650"/>
              </a:lnSpc>
              <a:buNone/>
            </a:pPr>
            <a:r>
              <a:rPr lang="en-US" sz="1300" dirty="0">
                <a:solidFill>
                  <a:srgbClr val="FFFFFF"/>
                </a:solidFill>
                <a:latin typeface="Unbounded" pitchFamily="34" charset="0"/>
                <a:ea typeface="Unbounded" pitchFamily="34" charset="-122"/>
                <a:cs typeface="Unbounded" pitchFamily="34" charset="-120"/>
              </a:rPr>
              <a:t>Quiz Question 1: Email Analysis</a:t>
            </a:r>
            <a:endParaRPr lang="en-US" sz="1300" dirty="0"/>
          </a:p>
        </p:txBody>
      </p:sp>
      <p:pic>
        <p:nvPicPr>
          <p:cNvPr id="5" name="Image 0" descr="preencoded.png"/>
          <p:cNvPicPr>
            <a:picLocks noChangeAspect="1"/>
          </p:cNvPicPr>
          <p:nvPr/>
        </p:nvPicPr>
        <p:blipFill>
          <a:blip r:embed="rId3"/>
          <a:stretch>
            <a:fillRect/>
          </a:stretch>
        </p:blipFill>
        <p:spPr>
          <a:xfrm>
            <a:off x="418862" y="1641277"/>
            <a:ext cx="4932071" cy="4932071"/>
          </a:xfrm>
          <a:prstGeom prst="rect">
            <a:avLst/>
          </a:prstGeom>
        </p:spPr>
      </p:pic>
      <p:sp>
        <p:nvSpPr>
          <p:cNvPr id="6" name="Text 3"/>
          <p:cNvSpPr/>
          <p:nvPr/>
        </p:nvSpPr>
        <p:spPr>
          <a:xfrm>
            <a:off x="434102" y="6583178"/>
            <a:ext cx="6750368" cy="191453"/>
          </a:xfrm>
          <a:prstGeom prst="rect">
            <a:avLst/>
          </a:prstGeom>
          <a:noFill/>
          <a:ln/>
        </p:spPr>
        <p:txBody>
          <a:bodyPr wrap="none" lIns="0" tIns="0" rIns="0" bIns="0" rtlCol="0" anchor="t"/>
          <a:lstStyle/>
          <a:p>
            <a:pPr marL="0" indent="0" algn="l">
              <a:lnSpc>
                <a:spcPts val="1500"/>
              </a:lnSpc>
              <a:buNone/>
            </a:pPr>
            <a:r>
              <a:rPr lang="en-US" sz="900" dirty="0">
                <a:solidFill>
                  <a:srgbClr val="CAD6DE"/>
                </a:solidFill>
                <a:latin typeface="Cabin" pitchFamily="34" charset="0"/>
                <a:ea typeface="Cabin" pitchFamily="34" charset="-122"/>
                <a:cs typeface="Cabin" pitchFamily="34" charset="-120"/>
              </a:rPr>
              <a:t>Look closely at this email. What are the key indicators that it might be a phishing attempt?</a:t>
            </a:r>
            <a:endParaRPr lang="en-US" sz="900" dirty="0"/>
          </a:p>
        </p:txBody>
      </p:sp>
      <p:sp>
        <p:nvSpPr>
          <p:cNvPr id="7" name="Text 4"/>
          <p:cNvSpPr/>
          <p:nvPr/>
        </p:nvSpPr>
        <p:spPr>
          <a:xfrm>
            <a:off x="564832" y="6811703"/>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CAD6DE"/>
                </a:solidFill>
                <a:latin typeface="Cabin" pitchFamily="34" charset="0"/>
                <a:ea typeface="Cabin" pitchFamily="34" charset="-122"/>
                <a:cs typeface="Cabin" pitchFamily="34" charset="-120"/>
              </a:rPr>
              <a:t>Suspicious sender email address?</a:t>
            </a:r>
            <a:endParaRPr lang="en-US" sz="900" dirty="0"/>
          </a:p>
        </p:txBody>
      </p:sp>
      <p:sp>
        <p:nvSpPr>
          <p:cNvPr id="8" name="Text 5"/>
          <p:cNvSpPr/>
          <p:nvPr/>
        </p:nvSpPr>
        <p:spPr>
          <a:xfrm>
            <a:off x="564832" y="6995601"/>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CAD6DE"/>
                </a:solidFill>
                <a:latin typeface="Cabin" pitchFamily="34" charset="0"/>
                <a:ea typeface="Cabin" pitchFamily="34" charset="-122"/>
                <a:cs typeface="Cabin" pitchFamily="34" charset="-120"/>
              </a:rPr>
              <a:t>Poor grammar/spelling?</a:t>
            </a:r>
            <a:endParaRPr lang="en-US" sz="900" dirty="0"/>
          </a:p>
        </p:txBody>
      </p:sp>
      <p:sp>
        <p:nvSpPr>
          <p:cNvPr id="9" name="Text 6"/>
          <p:cNvSpPr/>
          <p:nvPr/>
        </p:nvSpPr>
        <p:spPr>
          <a:xfrm>
            <a:off x="564832" y="7193479"/>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CAD6DE"/>
                </a:solidFill>
                <a:latin typeface="Cabin" pitchFamily="34" charset="0"/>
                <a:ea typeface="Cabin" pitchFamily="34" charset="-122"/>
                <a:cs typeface="Cabin" pitchFamily="34" charset="-120"/>
              </a:rPr>
              <a:t>Urgent/threatening language?</a:t>
            </a:r>
            <a:endParaRPr lang="en-US" sz="900" dirty="0"/>
          </a:p>
        </p:txBody>
      </p:sp>
      <p:sp>
        <p:nvSpPr>
          <p:cNvPr id="10" name="Text 7"/>
          <p:cNvSpPr/>
          <p:nvPr/>
        </p:nvSpPr>
        <p:spPr>
          <a:xfrm>
            <a:off x="564832" y="7394308"/>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CAD6DE"/>
                </a:solidFill>
                <a:latin typeface="Cabin" pitchFamily="34" charset="0"/>
                <a:ea typeface="Cabin" pitchFamily="34" charset="-122"/>
                <a:cs typeface="Cabin" pitchFamily="34" charset="-120"/>
              </a:rPr>
              <a:t>Generic greeting?</a:t>
            </a:r>
            <a:endParaRPr lang="en-US" sz="900" dirty="0"/>
          </a:p>
        </p:txBody>
      </p:sp>
      <p:sp>
        <p:nvSpPr>
          <p:cNvPr id="11" name="Text 8"/>
          <p:cNvSpPr/>
          <p:nvPr/>
        </p:nvSpPr>
        <p:spPr>
          <a:xfrm>
            <a:off x="7468791" y="1295638"/>
            <a:ext cx="3703439" cy="211098"/>
          </a:xfrm>
          <a:prstGeom prst="rect">
            <a:avLst/>
          </a:prstGeom>
          <a:noFill/>
          <a:ln/>
        </p:spPr>
        <p:txBody>
          <a:bodyPr wrap="none" lIns="0" tIns="0" rIns="0" bIns="0" rtlCol="0" anchor="t"/>
          <a:lstStyle/>
          <a:p>
            <a:pPr marL="0" indent="0" algn="l">
              <a:lnSpc>
                <a:spcPts val="1650"/>
              </a:lnSpc>
              <a:buNone/>
            </a:pPr>
            <a:r>
              <a:rPr lang="en-US" sz="1300" dirty="0">
                <a:solidFill>
                  <a:srgbClr val="FFFFFF"/>
                </a:solidFill>
                <a:latin typeface="Unbounded" pitchFamily="34" charset="0"/>
                <a:ea typeface="Unbounded" pitchFamily="34" charset="-122"/>
                <a:cs typeface="Unbounded" pitchFamily="34" charset="-120"/>
              </a:rPr>
              <a:t>Quiz Question 2: Website Verification</a:t>
            </a:r>
            <a:endParaRPr lang="en-US" sz="1300" dirty="0"/>
          </a:p>
        </p:txBody>
      </p:sp>
      <p:pic>
        <p:nvPicPr>
          <p:cNvPr id="12" name="Image 1" descr="preencoded.png"/>
          <p:cNvPicPr>
            <a:picLocks noChangeAspect="1"/>
          </p:cNvPicPr>
          <p:nvPr/>
        </p:nvPicPr>
        <p:blipFill>
          <a:blip r:embed="rId4"/>
          <a:stretch>
            <a:fillRect/>
          </a:stretch>
        </p:blipFill>
        <p:spPr>
          <a:xfrm>
            <a:off x="8467857" y="1700649"/>
            <a:ext cx="4932071" cy="4932071"/>
          </a:xfrm>
          <a:prstGeom prst="rect">
            <a:avLst/>
          </a:prstGeom>
        </p:spPr>
      </p:pic>
      <p:sp>
        <p:nvSpPr>
          <p:cNvPr id="13" name="Text 9"/>
          <p:cNvSpPr/>
          <p:nvPr/>
        </p:nvSpPr>
        <p:spPr>
          <a:xfrm>
            <a:off x="8467857" y="6630762"/>
            <a:ext cx="6750368" cy="191453"/>
          </a:xfrm>
          <a:prstGeom prst="rect">
            <a:avLst/>
          </a:prstGeom>
          <a:noFill/>
          <a:ln/>
        </p:spPr>
        <p:txBody>
          <a:bodyPr wrap="none" lIns="0" tIns="0" rIns="0" bIns="0" rtlCol="0" anchor="t"/>
          <a:lstStyle/>
          <a:p>
            <a:pPr marL="0" indent="0" algn="l">
              <a:lnSpc>
                <a:spcPts val="1500"/>
              </a:lnSpc>
              <a:buNone/>
            </a:pPr>
            <a:r>
              <a:rPr lang="en-US" sz="900" dirty="0">
                <a:solidFill>
                  <a:srgbClr val="CAD6DE"/>
                </a:solidFill>
                <a:latin typeface="Cabin" pitchFamily="34" charset="0"/>
                <a:ea typeface="Cabin" pitchFamily="34" charset="-122"/>
                <a:cs typeface="Cabin" pitchFamily="34" charset="-120"/>
              </a:rPr>
              <a:t>Is the URL shown above real or fake? Why? What steps would you take to verify it?</a:t>
            </a:r>
            <a:endParaRPr lang="en-US" sz="900" dirty="0"/>
          </a:p>
        </p:txBody>
      </p:sp>
      <p:sp>
        <p:nvSpPr>
          <p:cNvPr id="14" name="Text 10"/>
          <p:cNvSpPr/>
          <p:nvPr/>
        </p:nvSpPr>
        <p:spPr>
          <a:xfrm>
            <a:off x="8721858" y="6893813"/>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CAD6DE"/>
                </a:solidFill>
                <a:latin typeface="Cabin" pitchFamily="34" charset="0"/>
                <a:ea typeface="Cabin" pitchFamily="34" charset="-122"/>
                <a:cs typeface="Cabin" pitchFamily="34" charset="-120"/>
              </a:rPr>
              <a:t>Does it use HTTPS?</a:t>
            </a:r>
            <a:endParaRPr lang="en-US" sz="900" dirty="0"/>
          </a:p>
        </p:txBody>
      </p:sp>
      <p:sp>
        <p:nvSpPr>
          <p:cNvPr id="15" name="Text 11"/>
          <p:cNvSpPr/>
          <p:nvPr/>
        </p:nvSpPr>
        <p:spPr>
          <a:xfrm>
            <a:off x="8721858" y="7076820"/>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CAD6DE"/>
                </a:solidFill>
                <a:latin typeface="Cabin" pitchFamily="34" charset="0"/>
                <a:ea typeface="Cabin" pitchFamily="34" charset="-122"/>
                <a:cs typeface="Cabin" pitchFamily="34" charset="-120"/>
              </a:rPr>
              <a:t>Is the domain exactly correct?</a:t>
            </a:r>
            <a:endParaRPr lang="en-US" sz="900" dirty="0"/>
          </a:p>
        </p:txBody>
      </p:sp>
      <p:sp>
        <p:nvSpPr>
          <p:cNvPr id="16" name="Text 12"/>
          <p:cNvSpPr/>
          <p:nvPr/>
        </p:nvSpPr>
        <p:spPr>
          <a:xfrm>
            <a:off x="8721858" y="7268915"/>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CAD6DE"/>
                </a:solidFill>
                <a:latin typeface="Cabin" pitchFamily="34" charset="0"/>
                <a:ea typeface="Cabin" pitchFamily="34" charset="-122"/>
                <a:cs typeface="Cabin" pitchFamily="34" charset="-120"/>
              </a:rPr>
              <a:t>Would you click here or type the address manually?</a:t>
            </a:r>
            <a:endParaRPr lang="en-US" sz="900" dirty="0"/>
          </a:p>
        </p:txBody>
      </p:sp>
      <p:sp>
        <p:nvSpPr>
          <p:cNvPr id="17" name="Text 13"/>
          <p:cNvSpPr/>
          <p:nvPr/>
        </p:nvSpPr>
        <p:spPr>
          <a:xfrm>
            <a:off x="564832" y="7903964"/>
            <a:ext cx="13613249" cy="191453"/>
          </a:xfrm>
          <a:prstGeom prst="rect">
            <a:avLst/>
          </a:prstGeom>
          <a:noFill/>
          <a:ln/>
        </p:spPr>
        <p:txBody>
          <a:bodyPr wrap="none" lIns="0" tIns="0" rIns="0" bIns="0" rtlCol="0" anchor="t"/>
          <a:lstStyle/>
          <a:p>
            <a:pPr marL="0" indent="0" algn="l">
              <a:lnSpc>
                <a:spcPts val="1500"/>
              </a:lnSpc>
              <a:buNone/>
            </a:pPr>
            <a:endParaRPr lang="en-US" sz="900" dirty="0"/>
          </a:p>
        </p:txBody>
      </p:sp>
      <p:pic>
        <p:nvPicPr>
          <p:cNvPr id="19" name="Picture 18">
            <a:extLst>
              <a:ext uri="{FF2B5EF4-FFF2-40B4-BE49-F238E27FC236}">
                <a16:creationId xmlns:a16="http://schemas.microsoft.com/office/drawing/2014/main" id="{DA04A5DF-B0EB-67DE-794F-2E60F1DE82C4}"/>
              </a:ext>
            </a:extLst>
          </p:cNvPr>
          <p:cNvPicPr>
            <a:picLocks noChangeAspect="1"/>
          </p:cNvPicPr>
          <p:nvPr/>
        </p:nvPicPr>
        <p:blipFill>
          <a:blip r:embed="rId5"/>
          <a:stretch>
            <a:fillRect/>
          </a:stretch>
        </p:blipFill>
        <p:spPr>
          <a:xfrm>
            <a:off x="14219158" y="7738312"/>
            <a:ext cx="411241" cy="491288"/>
          </a:xfrm>
          <a:prstGeom prst="rect">
            <a:avLst/>
          </a:prstGeom>
        </p:spPr>
      </p:pic>
      <p:pic>
        <p:nvPicPr>
          <p:cNvPr id="20" name="Picture 19">
            <a:extLst>
              <a:ext uri="{FF2B5EF4-FFF2-40B4-BE49-F238E27FC236}">
                <a16:creationId xmlns:a16="http://schemas.microsoft.com/office/drawing/2014/main" id="{46E83938-4139-6337-6F6A-491FFEB6C6B8}"/>
              </a:ext>
            </a:extLst>
          </p:cNvPr>
          <p:cNvPicPr>
            <a:picLocks noChangeAspect="1"/>
          </p:cNvPicPr>
          <p:nvPr/>
        </p:nvPicPr>
        <p:blipFill>
          <a:blip r:embed="rId5"/>
          <a:stretch>
            <a:fillRect/>
          </a:stretch>
        </p:blipFill>
        <p:spPr>
          <a:xfrm>
            <a:off x="12839450" y="7738312"/>
            <a:ext cx="1790950" cy="49128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1313</Words>
  <Application>Microsoft Office PowerPoint</Application>
  <PresentationFormat>Custom</PresentationFormat>
  <Paragraphs>117</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Unbounded</vt:lpstr>
      <vt:lpstr>Cabin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Yavanaraja T</dc:creator>
  <cp:lastModifiedBy>Yavanaraja T</cp:lastModifiedBy>
  <cp:revision>3</cp:revision>
  <dcterms:created xsi:type="dcterms:W3CDTF">2025-08-07T17:02:20Z</dcterms:created>
  <dcterms:modified xsi:type="dcterms:W3CDTF">2025-08-07T17:22:45Z</dcterms:modified>
</cp:coreProperties>
</file>